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22"/>
  </p:notesMasterIdLst>
  <p:handoutMasterIdLst>
    <p:handoutMasterId r:id="rId23"/>
  </p:handoutMasterIdLst>
  <p:sldIdLst>
    <p:sldId id="256" r:id="rId5"/>
    <p:sldId id="260" r:id="rId6"/>
    <p:sldId id="268" r:id="rId7"/>
    <p:sldId id="269" r:id="rId8"/>
    <p:sldId id="261" r:id="rId9"/>
    <p:sldId id="262" r:id="rId10"/>
    <p:sldId id="270" r:id="rId11"/>
    <p:sldId id="271" r:id="rId12"/>
    <p:sldId id="263" r:id="rId13"/>
    <p:sldId id="272" r:id="rId14"/>
    <p:sldId id="273" r:id="rId15"/>
    <p:sldId id="274" r:id="rId16"/>
    <p:sldId id="275" r:id="rId17"/>
    <p:sldId id="276" r:id="rId18"/>
    <p:sldId id="277" r:id="rId19"/>
    <p:sldId id="278" r:id="rId20"/>
    <p:sldId id="27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9B72BB-393F-144E-B01C-4B6FDE8E8FCC}" v="1" dt="2022-03-10T16:37:22.4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83707" autoAdjust="0"/>
  </p:normalViewPr>
  <p:slideViewPr>
    <p:cSldViewPr snapToGrid="0">
      <p:cViewPr varScale="1">
        <p:scale>
          <a:sx n="122" d="100"/>
          <a:sy n="122" d="100"/>
        </p:scale>
        <p:origin x="480" y="200"/>
      </p:cViewPr>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0B7FD6-6B50-4C58-994F-82DC621427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5CC7F2D-6B16-4B88-A4F8-ABD5316B47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51DC69-60C3-4CF7-A135-6E702ECCE0F0}" type="datetimeFigureOut">
              <a:rPr lang="en-US" smtClean="0"/>
              <a:t>3/10/22</a:t>
            </a:fld>
            <a:endParaRPr lang="en-US" dirty="0"/>
          </a:p>
        </p:txBody>
      </p:sp>
      <p:sp>
        <p:nvSpPr>
          <p:cNvPr id="4" name="Footer Placeholder 3">
            <a:extLst>
              <a:ext uri="{FF2B5EF4-FFF2-40B4-BE49-F238E27FC236}">
                <a16:creationId xmlns:a16="http://schemas.microsoft.com/office/drawing/2014/main" id="{F94CEF1E-1ACC-48D0-92B3-CB3D4FED50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5F188B4-83B8-4C82-AFAC-DC1E415458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A9FFBD-F123-4881-BC93-591827BC61E0}" type="slidenum">
              <a:rPr lang="en-US" smtClean="0"/>
              <a:t>‹#›</a:t>
            </a:fld>
            <a:endParaRPr lang="en-US" dirty="0"/>
          </a:p>
        </p:txBody>
      </p:sp>
    </p:spTree>
    <p:extLst>
      <p:ext uri="{BB962C8B-B14F-4D97-AF65-F5344CB8AC3E}">
        <p14:creationId xmlns:p14="http://schemas.microsoft.com/office/powerpoint/2010/main" val="1736621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3EC7B-6C72-4FBB-87DF-2BD2CB7DC1E6}" type="datetimeFigureOut">
              <a:rPr lang="en-US" smtClean="0"/>
              <a:t>3/10/22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2A795-6F94-4A96-B820-B9038480D048}" type="slidenum">
              <a:rPr lang="en-US" smtClean="0"/>
              <a:t>‹#›</a:t>
            </a:fld>
            <a:endParaRPr lang="en-US" dirty="0"/>
          </a:p>
        </p:txBody>
      </p:sp>
    </p:spTree>
    <p:extLst>
      <p:ext uri="{BB962C8B-B14F-4D97-AF65-F5344CB8AC3E}">
        <p14:creationId xmlns:p14="http://schemas.microsoft.com/office/powerpoint/2010/main" val="966495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Are your classroom colors different than what you see in this template? That’s OK! Click on Design -&gt; Variants (the down arrow) -&gt; Pick the color scheme that works for you!</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Feel free to change any “You will…” and “I will…” statements to ensure they align with your classroom procedures and rules!</a:t>
            </a:r>
          </a:p>
        </p:txBody>
      </p:sp>
      <p:sp>
        <p:nvSpPr>
          <p:cNvPr id="4" name="Slide Number Placeholder 3"/>
          <p:cNvSpPr>
            <a:spLocks noGrp="1"/>
          </p:cNvSpPr>
          <p:nvPr>
            <p:ph type="sldNum" sz="quarter" idx="10"/>
          </p:nvPr>
        </p:nvSpPr>
        <p:spPr/>
        <p:txBody>
          <a:bodyPr/>
          <a:lstStyle/>
          <a:p>
            <a:fld id="{B262A795-6F94-4A96-B820-B9038480D048}" type="slidenum">
              <a:rPr lang="en-US" smtClean="0"/>
              <a:t>1</a:t>
            </a:fld>
            <a:endParaRPr lang="en-US" dirty="0"/>
          </a:p>
        </p:txBody>
      </p:sp>
    </p:spTree>
    <p:extLst>
      <p:ext uri="{BB962C8B-B14F-4D97-AF65-F5344CB8AC3E}">
        <p14:creationId xmlns:p14="http://schemas.microsoft.com/office/powerpoint/2010/main" val="3642546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9C88010-B287-449A-B645-EC5A22684D30}" type="datetime1">
              <a:rPr lang="en-US" smtClean="0"/>
              <a:t>3/10/22</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785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5EEE88-D450-40A6-9D64-05D15BCE0EA3}" type="datetime1">
              <a:rPr lang="en-US" smtClean="0"/>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7245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64196-191E-4D27-8CCE-A6380E600C00}" type="datetime1">
              <a:rPr lang="en-US" smtClean="0"/>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2219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F6EDA6-EE28-4552-BAFD-221259203C89}" type="datetime1">
              <a:rPr lang="en-US" smtClean="0"/>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8528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68B866-4767-45C2-894E-61622E9D28FC}" type="datetime1">
              <a:rPr lang="en-US" smtClean="0"/>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07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D4310C-B0D4-490E-8ED0-0EC6C6441932}" type="datetime1">
              <a:rPr lang="en-US" smtClean="0"/>
              <a:t>3/10/22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4525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707342-7A7A-4FFF-94AA-CB36C0F2D1C2}" type="datetime1">
              <a:rPr lang="en-US" smtClean="0"/>
              <a:t>3/10/22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68006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BA50DF-4B2D-4860-BE18-D1D2C45206A3}" type="datetime1">
              <a:rPr lang="en-US" smtClean="0"/>
              <a:t>3/10/22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527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0D562-5686-4A5D-933A-45F70DDB3F3D}" type="datetime1">
              <a:rPr lang="en-US" smtClean="0"/>
              <a:t>3/10/22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020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047CE4-7444-494D-A4E7-50330760F990}" type="datetime1">
              <a:rPr lang="en-US" smtClean="0"/>
              <a:t>3/10/22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5524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A5F15B-E7C6-4EF1-B515-E2513632E7E4}" type="datetime1">
              <a:rPr lang="en-US" smtClean="0"/>
              <a:t>3/10/22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1507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A84B02C-A0AF-4FBB-B399-D159BC677BAD}" type="datetime1">
              <a:rPr lang="en-US" smtClean="0"/>
              <a:t>3/10/22</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476196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699F35-1401-4ECD-9F96-7017DB9FA104}"/>
              </a:ext>
            </a:extLst>
          </p:cNvPr>
          <p:cNvSpPr>
            <a:spLocks noGrp="1"/>
          </p:cNvSpPr>
          <p:nvPr>
            <p:ph type="title"/>
          </p:nvPr>
        </p:nvSpPr>
        <p:spPr>
          <a:xfrm>
            <a:off x="1980173" y="4304132"/>
            <a:ext cx="9875520" cy="1356360"/>
          </a:xfrm>
        </p:spPr>
        <p:txBody>
          <a:bodyPr anchor="ctr">
            <a:normAutofit fontScale="90000"/>
          </a:bodyPr>
          <a:lstStyle/>
          <a:p>
            <a:pPr algn="r"/>
            <a:r>
              <a:rPr lang="en-US" dirty="0"/>
              <a:t>2022/23 Needs Assessment Planning</a:t>
            </a:r>
            <a:br>
              <a:rPr lang="en-US" dirty="0"/>
            </a:br>
            <a:r>
              <a:rPr lang="en-US" sz="2800" b="1" dirty="0" err="1">
                <a:solidFill>
                  <a:schemeClr val="tx1"/>
                </a:solidFill>
              </a:rPr>
              <a:t>Planning</a:t>
            </a:r>
            <a:r>
              <a:rPr lang="en-US" sz="2800" b="1" dirty="0">
                <a:solidFill>
                  <a:schemeClr val="tx1"/>
                </a:solidFill>
              </a:rPr>
              <a:t> &amp; Development Committee</a:t>
            </a:r>
            <a:br>
              <a:rPr lang="en-US" sz="2800" b="1" dirty="0">
                <a:solidFill>
                  <a:schemeClr val="tx1"/>
                </a:solidFill>
              </a:rPr>
            </a:br>
            <a:r>
              <a:rPr lang="en-US" sz="2800" b="1" dirty="0">
                <a:solidFill>
                  <a:schemeClr val="tx1"/>
                </a:solidFill>
              </a:rPr>
              <a:t>Thursday, March 10, 2022</a:t>
            </a:r>
            <a:endParaRPr lang="en-US" b="1" dirty="0">
              <a:solidFill>
                <a:schemeClr val="tx1"/>
              </a:solidFill>
            </a:endParaRPr>
          </a:p>
        </p:txBody>
      </p:sp>
      <p:pic>
        <p:nvPicPr>
          <p:cNvPr id="5" name="Picture 4" descr="Text&#10;&#10;Description automatically generated">
            <a:extLst>
              <a:ext uri="{FF2B5EF4-FFF2-40B4-BE49-F238E27FC236}">
                <a16:creationId xmlns:a16="http://schemas.microsoft.com/office/drawing/2014/main" id="{9A3A9E70-313F-4C92-9ED5-5B1544F05186}"/>
              </a:ext>
            </a:extLst>
          </p:cNvPr>
          <p:cNvPicPr>
            <a:picLocks noChangeAspect="1"/>
          </p:cNvPicPr>
          <p:nvPr/>
        </p:nvPicPr>
        <p:blipFill>
          <a:blip r:embed="rId3"/>
          <a:stretch>
            <a:fillRect/>
          </a:stretch>
        </p:blipFill>
        <p:spPr>
          <a:xfrm>
            <a:off x="351890" y="620272"/>
            <a:ext cx="8514708" cy="2767280"/>
          </a:xfrm>
          <a:prstGeom prst="rect">
            <a:avLst/>
          </a:prstGeom>
          <a:noFill/>
        </p:spPr>
      </p:pic>
      <p:pic>
        <p:nvPicPr>
          <p:cNvPr id="7" name="Picture 6" descr="A picture containing text, book&#10;&#10;Description automatically generated">
            <a:extLst>
              <a:ext uri="{FF2B5EF4-FFF2-40B4-BE49-F238E27FC236}">
                <a16:creationId xmlns:a16="http://schemas.microsoft.com/office/drawing/2014/main" id="{5CBEA053-7B3C-4477-B8D3-3A728F6B3D08}"/>
              </a:ext>
            </a:extLst>
          </p:cNvPr>
          <p:cNvPicPr>
            <a:picLocks noChangeAspect="1"/>
          </p:cNvPicPr>
          <p:nvPr/>
        </p:nvPicPr>
        <p:blipFill>
          <a:blip r:embed="rId4"/>
          <a:stretch>
            <a:fillRect/>
          </a:stretch>
        </p:blipFill>
        <p:spPr>
          <a:xfrm>
            <a:off x="9456933" y="496179"/>
            <a:ext cx="1957965" cy="2553868"/>
          </a:xfrm>
          <a:prstGeom prst="rect">
            <a:avLst/>
          </a:prstGeom>
        </p:spPr>
      </p:pic>
      <p:pic>
        <p:nvPicPr>
          <p:cNvPr id="9" name="Picture 8" descr="Logo&#10;&#10;Description automatically generated">
            <a:extLst>
              <a:ext uri="{FF2B5EF4-FFF2-40B4-BE49-F238E27FC236}">
                <a16:creationId xmlns:a16="http://schemas.microsoft.com/office/drawing/2014/main" id="{2034B438-21C0-40A1-BAFC-AFB344582648}"/>
              </a:ext>
            </a:extLst>
          </p:cNvPr>
          <p:cNvPicPr>
            <a:picLocks noChangeAspect="1"/>
          </p:cNvPicPr>
          <p:nvPr/>
        </p:nvPicPr>
        <p:blipFill>
          <a:blip r:embed="rId5"/>
          <a:stretch>
            <a:fillRect/>
          </a:stretch>
        </p:blipFill>
        <p:spPr>
          <a:xfrm>
            <a:off x="9416146" y="5794090"/>
            <a:ext cx="2318535" cy="671341"/>
          </a:xfrm>
          <a:prstGeom prst="rect">
            <a:avLst/>
          </a:prstGeom>
        </p:spPr>
      </p:pic>
    </p:spTree>
    <p:extLst>
      <p:ext uri="{BB962C8B-B14F-4D97-AF65-F5344CB8AC3E}">
        <p14:creationId xmlns:p14="http://schemas.microsoft.com/office/powerpoint/2010/main" val="616906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Groups Activity</a:t>
            </a:r>
          </a:p>
        </p:txBody>
      </p:sp>
      <p:pic>
        <p:nvPicPr>
          <p:cNvPr id="5" name="Graphic 4" descr="Meeting">
            <a:extLst>
              <a:ext uri="{FF2B5EF4-FFF2-40B4-BE49-F238E27FC236}">
                <a16:creationId xmlns:a16="http://schemas.microsoft.com/office/drawing/2014/main" id="{BC7F4CA9-C0CE-4E72-97F6-F2A2156DD6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78087" y="465847"/>
            <a:ext cx="914400" cy="914400"/>
          </a:xfrm>
          <a:prstGeom prst="rect">
            <a:avLst/>
          </a:prstGeom>
        </p:spPr>
      </p:pic>
      <p:graphicFrame>
        <p:nvGraphicFramePr>
          <p:cNvPr id="8" name="Table 8">
            <a:extLst>
              <a:ext uri="{FF2B5EF4-FFF2-40B4-BE49-F238E27FC236}">
                <a16:creationId xmlns:a16="http://schemas.microsoft.com/office/drawing/2014/main" id="{2292231D-81B7-46CB-A41F-013C678430E1}"/>
              </a:ext>
            </a:extLst>
          </p:cNvPr>
          <p:cNvGraphicFramePr>
            <a:graphicFrameLocks noGrp="1"/>
          </p:cNvGraphicFramePr>
          <p:nvPr>
            <p:extLst>
              <p:ext uri="{D42A27DB-BD31-4B8C-83A1-F6EECF244321}">
                <p14:modId xmlns:p14="http://schemas.microsoft.com/office/powerpoint/2010/main" val="802440754"/>
              </p:ext>
            </p:extLst>
          </p:nvPr>
        </p:nvGraphicFramePr>
        <p:xfrm>
          <a:off x="1219714" y="1526296"/>
          <a:ext cx="6000595" cy="4796865"/>
        </p:xfrm>
        <a:graphic>
          <a:graphicData uri="http://schemas.openxmlformats.org/drawingml/2006/table">
            <a:tbl>
              <a:tblPr firstRow="1" bandRow="1">
                <a:tableStyleId>{5C22544A-7EE6-4342-B048-85BDC9FD1C3A}</a:tableStyleId>
              </a:tblPr>
              <a:tblGrid>
                <a:gridCol w="6000595">
                  <a:extLst>
                    <a:ext uri="{9D8B030D-6E8A-4147-A177-3AD203B41FA5}">
                      <a16:colId xmlns:a16="http://schemas.microsoft.com/office/drawing/2014/main" val="1103700521"/>
                    </a:ext>
                  </a:extLst>
                </a:gridCol>
              </a:tblGrid>
              <a:tr h="4796865">
                <a:tc>
                  <a:txBody>
                    <a:bodyPr/>
                    <a:lstStyle/>
                    <a:p>
                      <a:r>
                        <a:rPr lang="en-US" dirty="0"/>
                        <a:t>CONCERN(s):</a:t>
                      </a:r>
                    </a:p>
                    <a:p>
                      <a:endParaRPr lang="en-US" dirty="0"/>
                    </a:p>
                    <a:p>
                      <a:pPr marL="342900" indent="-342900">
                        <a:buAutoNum type="arabicPeriod"/>
                      </a:pPr>
                      <a:r>
                        <a:rPr lang="en-US" dirty="0"/>
                        <a:t>Medication side affects</a:t>
                      </a:r>
                    </a:p>
                    <a:p>
                      <a:pPr marL="342900" indent="-342900">
                        <a:buAutoNum type="arabicPeriod"/>
                      </a:pPr>
                      <a:r>
                        <a:rPr lang="en-US" dirty="0"/>
                        <a:t>Keep appointments to maintain treatment adherence</a:t>
                      </a:r>
                    </a:p>
                    <a:p>
                      <a:pPr marL="342900" indent="-342900">
                        <a:buAutoNum type="arabicPeriod"/>
                      </a:pPr>
                      <a:r>
                        <a:rPr lang="en-US" dirty="0"/>
                        <a:t>Labs to get medication refills and to monitor progress</a:t>
                      </a:r>
                    </a:p>
                    <a:p>
                      <a:pPr marL="342900" indent="-342900">
                        <a:buAutoNum type="arabicPeriod"/>
                      </a:pPr>
                      <a:r>
                        <a:rPr lang="en-US" dirty="0"/>
                        <a:t>Navigating through COVID</a:t>
                      </a:r>
                    </a:p>
                    <a:p>
                      <a:pPr marL="342900" indent="-342900">
                        <a:buAutoNum type="arabicPeriod"/>
                      </a:pPr>
                      <a:r>
                        <a:rPr lang="en-US" dirty="0"/>
                        <a:t>Education on new injectables </a:t>
                      </a:r>
                    </a:p>
                    <a:p>
                      <a:pPr marL="342900" indent="-342900">
                        <a:buAutoNum type="arabicPeriod"/>
                      </a:pPr>
                      <a:r>
                        <a:rPr lang="en-US" dirty="0"/>
                        <a:t>Housing </a:t>
                      </a:r>
                    </a:p>
                    <a:p>
                      <a:pPr marL="342900" indent="-342900">
                        <a:buAutoNum type="arabicPeriod"/>
                      </a:pPr>
                      <a:r>
                        <a:rPr lang="en-US" dirty="0"/>
                        <a:t>Data Collection and documentation issues/analysis </a:t>
                      </a:r>
                    </a:p>
                    <a:p>
                      <a:pPr marL="342900" indent="-342900">
                        <a:buAutoNum type="arabicPeriod"/>
                      </a:pPr>
                      <a:endParaRPr lang="en-US" dirty="0"/>
                    </a:p>
                    <a:p>
                      <a:endParaRPr lang="en-US" dirty="0"/>
                    </a:p>
                    <a:p>
                      <a:endParaRPr lang="en-US" dirty="0"/>
                    </a:p>
                    <a:p>
                      <a:endParaRPr lang="en-US" dirty="0"/>
                    </a:p>
                  </a:txBody>
                  <a:tcPr>
                    <a:solidFill>
                      <a:schemeClr val="accent3">
                        <a:lumMod val="60000"/>
                        <a:lumOff val="40000"/>
                      </a:schemeClr>
                    </a:solidFill>
                  </a:tcPr>
                </a:tc>
                <a:extLst>
                  <a:ext uri="{0D108BD9-81ED-4DB2-BD59-A6C34878D82A}">
                    <a16:rowId xmlns:a16="http://schemas.microsoft.com/office/drawing/2014/main" val="1700566708"/>
                  </a:ext>
                </a:extLst>
              </a:tr>
            </a:tbl>
          </a:graphicData>
        </a:graphic>
      </p:graphicFrame>
      <p:sp>
        <p:nvSpPr>
          <p:cNvPr id="10" name="TextBox 9">
            <a:extLst>
              <a:ext uri="{FF2B5EF4-FFF2-40B4-BE49-F238E27FC236}">
                <a16:creationId xmlns:a16="http://schemas.microsoft.com/office/drawing/2014/main" id="{1FB5E4FD-7372-4F34-927E-9B930C062299}"/>
              </a:ext>
            </a:extLst>
          </p:cNvPr>
          <p:cNvSpPr txBox="1"/>
          <p:nvPr/>
        </p:nvSpPr>
        <p:spPr>
          <a:xfrm>
            <a:off x="7444596" y="1601227"/>
            <a:ext cx="4425352" cy="1477328"/>
          </a:xfrm>
          <a:prstGeom prst="rect">
            <a:avLst/>
          </a:prstGeom>
          <a:noFill/>
        </p:spPr>
        <p:txBody>
          <a:bodyPr wrap="square">
            <a:spAutoFit/>
          </a:bodyPr>
          <a:lstStyle/>
          <a:p>
            <a:pPr marL="285750" indent="-285750">
              <a:buFont typeface="Wingdings" panose="05000000000000000000" pitchFamily="2" charset="2"/>
              <a:buChar char="Ø"/>
            </a:pPr>
            <a:r>
              <a:rPr lang="en-US" b="1" dirty="0"/>
              <a:t>Brainstorm a list of concerns/factors for each of the goals.   </a:t>
            </a:r>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r>
              <a:rPr lang="en-US" b="1" dirty="0"/>
              <a:t>Decide on the major concerns for each goal.</a:t>
            </a:r>
          </a:p>
        </p:txBody>
      </p:sp>
      <p:sp>
        <p:nvSpPr>
          <p:cNvPr id="7" name="Slide Number Placeholder 4">
            <a:extLst>
              <a:ext uri="{FF2B5EF4-FFF2-40B4-BE49-F238E27FC236}">
                <a16:creationId xmlns:a16="http://schemas.microsoft.com/office/drawing/2014/main" id="{504330FD-5FAF-4991-8A64-9CAFFBF73333}"/>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10</a:t>
            </a:fld>
            <a:endParaRPr lang="en-US" sz="2800" b="1" dirty="0"/>
          </a:p>
        </p:txBody>
      </p:sp>
    </p:spTree>
    <p:extLst>
      <p:ext uri="{BB962C8B-B14F-4D97-AF65-F5344CB8AC3E}">
        <p14:creationId xmlns:p14="http://schemas.microsoft.com/office/powerpoint/2010/main" val="664047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Groups Activity</a:t>
            </a:r>
          </a:p>
        </p:txBody>
      </p:sp>
      <p:pic>
        <p:nvPicPr>
          <p:cNvPr id="5" name="Graphic 4" descr="Meeting">
            <a:extLst>
              <a:ext uri="{FF2B5EF4-FFF2-40B4-BE49-F238E27FC236}">
                <a16:creationId xmlns:a16="http://schemas.microsoft.com/office/drawing/2014/main" id="{BC7F4CA9-C0CE-4E72-97F6-F2A2156DD6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78087" y="465847"/>
            <a:ext cx="914400" cy="914400"/>
          </a:xfrm>
          <a:prstGeom prst="rect">
            <a:avLst/>
          </a:prstGeom>
        </p:spPr>
      </p:pic>
      <p:graphicFrame>
        <p:nvGraphicFramePr>
          <p:cNvPr id="8" name="Table 8">
            <a:extLst>
              <a:ext uri="{FF2B5EF4-FFF2-40B4-BE49-F238E27FC236}">
                <a16:creationId xmlns:a16="http://schemas.microsoft.com/office/drawing/2014/main" id="{2292231D-81B7-46CB-A41F-013C678430E1}"/>
              </a:ext>
            </a:extLst>
          </p:cNvPr>
          <p:cNvGraphicFramePr>
            <a:graphicFrameLocks noGrp="1"/>
          </p:cNvGraphicFramePr>
          <p:nvPr>
            <p:extLst>
              <p:ext uri="{D42A27DB-BD31-4B8C-83A1-F6EECF244321}">
                <p14:modId xmlns:p14="http://schemas.microsoft.com/office/powerpoint/2010/main" val="2365032099"/>
              </p:ext>
            </p:extLst>
          </p:nvPr>
        </p:nvGraphicFramePr>
        <p:xfrm>
          <a:off x="1219714" y="1526296"/>
          <a:ext cx="6000596" cy="4796865"/>
        </p:xfrm>
        <a:graphic>
          <a:graphicData uri="http://schemas.openxmlformats.org/drawingml/2006/table">
            <a:tbl>
              <a:tblPr firstRow="1" bandRow="1">
                <a:tableStyleId>{5C22544A-7EE6-4342-B048-85BDC9FD1C3A}</a:tableStyleId>
              </a:tblPr>
              <a:tblGrid>
                <a:gridCol w="3000298">
                  <a:extLst>
                    <a:ext uri="{9D8B030D-6E8A-4147-A177-3AD203B41FA5}">
                      <a16:colId xmlns:a16="http://schemas.microsoft.com/office/drawing/2014/main" val="1103700521"/>
                    </a:ext>
                  </a:extLst>
                </a:gridCol>
                <a:gridCol w="3000298">
                  <a:extLst>
                    <a:ext uri="{9D8B030D-6E8A-4147-A177-3AD203B41FA5}">
                      <a16:colId xmlns:a16="http://schemas.microsoft.com/office/drawing/2014/main" val="2459905563"/>
                    </a:ext>
                  </a:extLst>
                </a:gridCol>
              </a:tblGrid>
              <a:tr h="4796865">
                <a:tc>
                  <a:txBody>
                    <a:bodyPr/>
                    <a:lstStyle/>
                    <a:p>
                      <a:r>
                        <a:rPr lang="en-US" dirty="0">
                          <a:solidFill>
                            <a:schemeClr val="tx1"/>
                          </a:solidFill>
                        </a:rPr>
                        <a:t>INDICATOR(s):</a:t>
                      </a:r>
                    </a:p>
                    <a:p>
                      <a:endParaRPr lang="en-US" dirty="0">
                        <a:solidFill>
                          <a:schemeClr val="tx1"/>
                        </a:solidFill>
                      </a:endParaRPr>
                    </a:p>
                    <a:p>
                      <a:r>
                        <a:rPr lang="en-US" dirty="0">
                          <a:solidFill>
                            <a:schemeClr val="tx1"/>
                          </a:solidFill>
                        </a:rPr>
                        <a:t>1. Lab Results</a:t>
                      </a:r>
                    </a:p>
                    <a:p>
                      <a:r>
                        <a:rPr lang="en-US" dirty="0">
                          <a:solidFill>
                            <a:schemeClr val="tx1"/>
                          </a:solidFill>
                        </a:rPr>
                        <a:t>2. Self report of medication adherence </a:t>
                      </a:r>
                    </a:p>
                    <a:p>
                      <a:r>
                        <a:rPr lang="en-US" dirty="0">
                          <a:solidFill>
                            <a:schemeClr val="tx1"/>
                          </a:solidFill>
                        </a:rPr>
                        <a:t>3. Forming a relationship with the pharmacy</a:t>
                      </a:r>
                    </a:p>
                    <a:p>
                      <a:r>
                        <a:rPr lang="en-US" dirty="0">
                          <a:solidFill>
                            <a:schemeClr val="tx1"/>
                          </a:solidFill>
                        </a:rPr>
                        <a:t>4. Pill Counts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5. Release of Information forms (ROI)</a:t>
                      </a:r>
                    </a:p>
                    <a:p>
                      <a:endParaRPr lang="en-US" dirty="0">
                        <a:solidFill>
                          <a:schemeClr val="tx1"/>
                        </a:solidFill>
                      </a:endParaRPr>
                    </a:p>
                    <a:p>
                      <a:endParaRPr lang="en-US" dirty="0">
                        <a:solidFill>
                          <a:schemeClr val="tx1"/>
                        </a:solidFill>
                      </a:endParaRPr>
                    </a:p>
                    <a:p>
                      <a:endParaRPr lang="en-US" dirty="0">
                        <a:solidFill>
                          <a:schemeClr val="tx1"/>
                        </a:solidFill>
                      </a:endParaRPr>
                    </a:p>
                  </a:txBody>
                  <a:tcPr>
                    <a:solidFill>
                      <a:schemeClr val="accent5">
                        <a:lumMod val="60000"/>
                        <a:lumOff val="40000"/>
                      </a:schemeClr>
                    </a:solidFill>
                  </a:tcPr>
                </a:tc>
                <a:tc>
                  <a:txBody>
                    <a:bodyPr/>
                    <a:lstStyle/>
                    <a:p>
                      <a:r>
                        <a:rPr lang="en-US" dirty="0">
                          <a:solidFill>
                            <a:schemeClr val="tx1"/>
                          </a:solidFill>
                        </a:rPr>
                        <a:t>SOURCE(s) of DATA:</a:t>
                      </a:r>
                    </a:p>
                    <a:p>
                      <a:endParaRPr lang="en-US" dirty="0">
                        <a:solidFill>
                          <a:schemeClr val="tx1"/>
                        </a:solidFill>
                      </a:endParaRPr>
                    </a:p>
                    <a:p>
                      <a:pPr marL="342900" indent="-342900">
                        <a:buAutoNum type="arabicPeriod"/>
                      </a:pPr>
                      <a:r>
                        <a:rPr lang="en-US" dirty="0" err="1">
                          <a:solidFill>
                            <a:schemeClr val="tx1"/>
                          </a:solidFill>
                        </a:rPr>
                        <a:t>eCOMPAS</a:t>
                      </a:r>
                      <a:r>
                        <a:rPr lang="en-US" dirty="0">
                          <a:solidFill>
                            <a:schemeClr val="tx1"/>
                          </a:solidFill>
                        </a:rPr>
                        <a:t>/Electronic Health Record</a:t>
                      </a:r>
                    </a:p>
                    <a:p>
                      <a:pPr marL="342900" indent="-342900">
                        <a:buAutoNum type="arabicPeriod"/>
                      </a:pPr>
                      <a:r>
                        <a:rPr lang="en-US" dirty="0">
                          <a:solidFill>
                            <a:schemeClr val="tx1"/>
                          </a:solidFill>
                        </a:rPr>
                        <a:t>Client Files</a:t>
                      </a:r>
                    </a:p>
                    <a:p>
                      <a:pPr marL="342900" indent="-342900">
                        <a:buAutoNum type="arabicPeriod"/>
                      </a:pPr>
                      <a:r>
                        <a:rPr lang="en-US" dirty="0">
                          <a:solidFill>
                            <a:schemeClr val="tx1"/>
                          </a:solidFill>
                        </a:rPr>
                        <a:t>Treatment adherence form</a:t>
                      </a:r>
                    </a:p>
                    <a:p>
                      <a:pPr marL="342900" indent="-342900">
                        <a:buAutoNum type="arabicPeriod"/>
                      </a:pPr>
                      <a:r>
                        <a:rPr lang="en-US" dirty="0">
                          <a:solidFill>
                            <a:schemeClr val="tx1"/>
                          </a:solidFill>
                        </a:rPr>
                        <a:t>Release of Information forms (ROI)</a:t>
                      </a:r>
                    </a:p>
                    <a:p>
                      <a:pPr marL="342900" indent="-342900">
                        <a:buAutoNum type="arabicPeriod"/>
                      </a:pPr>
                      <a:endParaRPr lang="en-US" dirty="0">
                        <a:solidFill>
                          <a:schemeClr val="tx1"/>
                        </a:solidFill>
                      </a:endParaRPr>
                    </a:p>
                    <a:p>
                      <a:endParaRPr lang="en-US" dirty="0">
                        <a:solidFill>
                          <a:schemeClr val="tx1"/>
                        </a:solidFill>
                      </a:endParaRPr>
                    </a:p>
                  </a:txBody>
                  <a:tcPr>
                    <a:solidFill>
                      <a:schemeClr val="accent5">
                        <a:lumMod val="60000"/>
                        <a:lumOff val="40000"/>
                      </a:schemeClr>
                    </a:solidFill>
                  </a:tcPr>
                </a:tc>
                <a:extLst>
                  <a:ext uri="{0D108BD9-81ED-4DB2-BD59-A6C34878D82A}">
                    <a16:rowId xmlns:a16="http://schemas.microsoft.com/office/drawing/2014/main" val="1700566708"/>
                  </a:ext>
                </a:extLst>
              </a:tr>
            </a:tbl>
          </a:graphicData>
        </a:graphic>
      </p:graphicFrame>
      <p:sp>
        <p:nvSpPr>
          <p:cNvPr id="10" name="TextBox 9">
            <a:extLst>
              <a:ext uri="{FF2B5EF4-FFF2-40B4-BE49-F238E27FC236}">
                <a16:creationId xmlns:a16="http://schemas.microsoft.com/office/drawing/2014/main" id="{1FB5E4FD-7372-4F34-927E-9B930C062299}"/>
              </a:ext>
            </a:extLst>
          </p:cNvPr>
          <p:cNvSpPr txBox="1"/>
          <p:nvPr/>
        </p:nvSpPr>
        <p:spPr>
          <a:xfrm>
            <a:off x="7444596" y="1601227"/>
            <a:ext cx="4425352" cy="1754326"/>
          </a:xfrm>
          <a:prstGeom prst="rect">
            <a:avLst/>
          </a:prstGeom>
          <a:noFill/>
        </p:spPr>
        <p:txBody>
          <a:bodyPr wrap="square">
            <a:spAutoFit/>
          </a:bodyPr>
          <a:lstStyle/>
          <a:p>
            <a:pPr marL="285750" indent="-285750">
              <a:buFont typeface="Wingdings" panose="05000000000000000000" pitchFamily="2" charset="2"/>
              <a:buChar char="Ø"/>
            </a:pPr>
            <a:r>
              <a:rPr lang="en-US" b="1" dirty="0"/>
              <a:t>Identify indicators that could verify that the concern/issue exists. </a:t>
            </a:r>
          </a:p>
          <a:p>
            <a:pPr marL="285750" indent="-285750">
              <a:buFont typeface="Wingdings" panose="05000000000000000000" pitchFamily="2" charset="2"/>
              <a:buChar char="Ø"/>
            </a:pPr>
            <a:endParaRPr lang="en-US" b="1" dirty="0"/>
          </a:p>
          <a:p>
            <a:r>
              <a:rPr lang="en-US" b="1" dirty="0"/>
              <a:t>[An indicator is data that can verify that a concern exists. (e.g. </a:t>
            </a:r>
            <a:r>
              <a:rPr lang="en-US" b="1" dirty="0" err="1"/>
              <a:t>eCOMPAS</a:t>
            </a:r>
            <a:r>
              <a:rPr lang="en-US" b="1" dirty="0"/>
              <a:t> report, survey, focus group)]</a:t>
            </a:r>
          </a:p>
        </p:txBody>
      </p:sp>
      <p:sp>
        <p:nvSpPr>
          <p:cNvPr id="7" name="Slide Number Placeholder 4">
            <a:extLst>
              <a:ext uri="{FF2B5EF4-FFF2-40B4-BE49-F238E27FC236}">
                <a16:creationId xmlns:a16="http://schemas.microsoft.com/office/drawing/2014/main" id="{FFC51653-807A-48D2-B0EE-AF0678CDB824}"/>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11</a:t>
            </a:fld>
            <a:endParaRPr lang="en-US" sz="2800" b="1" dirty="0"/>
          </a:p>
        </p:txBody>
      </p:sp>
    </p:spTree>
    <p:extLst>
      <p:ext uri="{BB962C8B-B14F-4D97-AF65-F5344CB8AC3E}">
        <p14:creationId xmlns:p14="http://schemas.microsoft.com/office/powerpoint/2010/main" val="1343419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Phase II: Data Gathering and Analysis</a:t>
            </a:r>
          </a:p>
        </p:txBody>
      </p:sp>
      <p:pic>
        <p:nvPicPr>
          <p:cNvPr id="7" name="Graphic 6" descr="Footprints">
            <a:extLst>
              <a:ext uri="{FF2B5EF4-FFF2-40B4-BE49-F238E27FC236}">
                <a16:creationId xmlns:a16="http://schemas.microsoft.com/office/drawing/2014/main" id="{24A4C197-2F2E-4C3E-A160-F04594ADB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03788" y="456095"/>
            <a:ext cx="914400" cy="914400"/>
          </a:xfrm>
          <a:prstGeom prst="rect">
            <a:avLst/>
          </a:prstGeom>
        </p:spPr>
      </p:pic>
      <p:sp>
        <p:nvSpPr>
          <p:cNvPr id="8" name="Slide Number Placeholder 4">
            <a:extLst>
              <a:ext uri="{FF2B5EF4-FFF2-40B4-BE49-F238E27FC236}">
                <a16:creationId xmlns:a16="http://schemas.microsoft.com/office/drawing/2014/main" id="{7E5D964E-FCC8-4010-9007-A433CECC5F11}"/>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12</a:t>
            </a:fld>
            <a:endParaRPr lang="en-US" sz="2800" b="1" dirty="0"/>
          </a:p>
        </p:txBody>
      </p:sp>
      <p:pic>
        <p:nvPicPr>
          <p:cNvPr id="5" name="Picture 4">
            <a:extLst>
              <a:ext uri="{FF2B5EF4-FFF2-40B4-BE49-F238E27FC236}">
                <a16:creationId xmlns:a16="http://schemas.microsoft.com/office/drawing/2014/main" id="{9382E0D3-35D6-4F40-A3DD-F81736637263}"/>
              </a:ext>
            </a:extLst>
          </p:cNvPr>
          <p:cNvPicPr>
            <a:picLocks noChangeAspect="1"/>
          </p:cNvPicPr>
          <p:nvPr/>
        </p:nvPicPr>
        <p:blipFill rotWithShape="1">
          <a:blip r:embed="rId4"/>
          <a:srcRect l="12453" t="20944" r="74245" b="52966"/>
          <a:stretch/>
        </p:blipFill>
        <p:spPr>
          <a:xfrm>
            <a:off x="328502" y="1475114"/>
            <a:ext cx="3951081" cy="2179605"/>
          </a:xfrm>
          <a:prstGeom prst="rect">
            <a:avLst/>
          </a:prstGeom>
        </p:spPr>
      </p:pic>
      <p:pic>
        <p:nvPicPr>
          <p:cNvPr id="10" name="Picture 9">
            <a:extLst>
              <a:ext uri="{FF2B5EF4-FFF2-40B4-BE49-F238E27FC236}">
                <a16:creationId xmlns:a16="http://schemas.microsoft.com/office/drawing/2014/main" id="{A1846EEC-913C-40A1-8C74-FDF77475A5E9}"/>
              </a:ext>
            </a:extLst>
          </p:cNvPr>
          <p:cNvPicPr>
            <a:picLocks noChangeAspect="1"/>
          </p:cNvPicPr>
          <p:nvPr/>
        </p:nvPicPr>
        <p:blipFill rotWithShape="1">
          <a:blip r:embed="rId5"/>
          <a:srcRect l="12736" t="24969" r="73821" b="42578"/>
          <a:stretch/>
        </p:blipFill>
        <p:spPr>
          <a:xfrm>
            <a:off x="7990057" y="1601227"/>
            <a:ext cx="4014966" cy="2725949"/>
          </a:xfrm>
          <a:prstGeom prst="rect">
            <a:avLst/>
          </a:prstGeom>
        </p:spPr>
      </p:pic>
      <p:pic>
        <p:nvPicPr>
          <p:cNvPr id="14" name="Picture 13">
            <a:extLst>
              <a:ext uri="{FF2B5EF4-FFF2-40B4-BE49-F238E27FC236}">
                <a16:creationId xmlns:a16="http://schemas.microsoft.com/office/drawing/2014/main" id="{948796D4-F522-4B1C-977C-F2EB2DFCC86D}"/>
              </a:ext>
            </a:extLst>
          </p:cNvPr>
          <p:cNvPicPr>
            <a:picLocks noChangeAspect="1"/>
          </p:cNvPicPr>
          <p:nvPr/>
        </p:nvPicPr>
        <p:blipFill rotWithShape="1">
          <a:blip r:embed="rId4"/>
          <a:srcRect l="12453" t="46095" r="74245" b="22956"/>
          <a:stretch/>
        </p:blipFill>
        <p:spPr>
          <a:xfrm>
            <a:off x="4006071" y="3308230"/>
            <a:ext cx="3983986" cy="2607038"/>
          </a:xfrm>
          <a:prstGeom prst="rect">
            <a:avLst/>
          </a:prstGeom>
        </p:spPr>
      </p:pic>
      <p:pic>
        <p:nvPicPr>
          <p:cNvPr id="15" name="Graphic 14" descr="Footprints">
            <a:extLst>
              <a:ext uri="{FF2B5EF4-FFF2-40B4-BE49-F238E27FC236}">
                <a16:creationId xmlns:a16="http://schemas.microsoft.com/office/drawing/2014/main" id="{CCCF09F5-6D1F-4F05-993F-104D91EDD4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345592">
            <a:off x="736089" y="3217915"/>
            <a:ext cx="631985" cy="631985"/>
          </a:xfrm>
          <a:prstGeom prst="rect">
            <a:avLst/>
          </a:prstGeom>
        </p:spPr>
      </p:pic>
      <p:pic>
        <p:nvPicPr>
          <p:cNvPr id="16" name="Graphic 15" descr="Footprints">
            <a:extLst>
              <a:ext uri="{FF2B5EF4-FFF2-40B4-BE49-F238E27FC236}">
                <a16:creationId xmlns:a16="http://schemas.microsoft.com/office/drawing/2014/main" id="{B2897120-E5DB-4BC2-986B-B22D8D8CCC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345592">
            <a:off x="1333665" y="3833166"/>
            <a:ext cx="631985" cy="631985"/>
          </a:xfrm>
          <a:prstGeom prst="rect">
            <a:avLst/>
          </a:prstGeom>
        </p:spPr>
      </p:pic>
      <p:pic>
        <p:nvPicPr>
          <p:cNvPr id="17" name="Graphic 16" descr="Footprints">
            <a:extLst>
              <a:ext uri="{FF2B5EF4-FFF2-40B4-BE49-F238E27FC236}">
                <a16:creationId xmlns:a16="http://schemas.microsoft.com/office/drawing/2014/main" id="{BFCC277F-6BBE-4502-801F-41A8310BA4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935183">
            <a:off x="2982235" y="4336626"/>
            <a:ext cx="631985" cy="631985"/>
          </a:xfrm>
          <a:prstGeom prst="rect">
            <a:avLst/>
          </a:prstGeom>
        </p:spPr>
      </p:pic>
      <p:pic>
        <p:nvPicPr>
          <p:cNvPr id="18" name="Graphic 17" descr="Footprints">
            <a:extLst>
              <a:ext uri="{FF2B5EF4-FFF2-40B4-BE49-F238E27FC236}">
                <a16:creationId xmlns:a16="http://schemas.microsoft.com/office/drawing/2014/main" id="{B6C38EFF-BB16-492B-ADF7-4997532FFD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560988">
            <a:off x="3635925" y="3664432"/>
            <a:ext cx="631985" cy="631985"/>
          </a:xfrm>
          <a:prstGeom prst="rect">
            <a:avLst/>
          </a:prstGeom>
        </p:spPr>
      </p:pic>
      <p:pic>
        <p:nvPicPr>
          <p:cNvPr id="19" name="Graphic 18" descr="Footprints">
            <a:extLst>
              <a:ext uri="{FF2B5EF4-FFF2-40B4-BE49-F238E27FC236}">
                <a16:creationId xmlns:a16="http://schemas.microsoft.com/office/drawing/2014/main" id="{951BCE92-E0F2-48F8-A332-2C73AF921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560988">
            <a:off x="6863426" y="2695440"/>
            <a:ext cx="631985" cy="631985"/>
          </a:xfrm>
          <a:prstGeom prst="rect">
            <a:avLst/>
          </a:prstGeom>
        </p:spPr>
      </p:pic>
      <p:pic>
        <p:nvPicPr>
          <p:cNvPr id="20" name="Graphic 19" descr="Footprints">
            <a:extLst>
              <a:ext uri="{FF2B5EF4-FFF2-40B4-BE49-F238E27FC236}">
                <a16:creationId xmlns:a16="http://schemas.microsoft.com/office/drawing/2014/main" id="{3FF401A4-AE85-4B0A-B877-879AE2D03F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560988">
            <a:off x="7411419" y="1865464"/>
            <a:ext cx="631985" cy="631985"/>
          </a:xfrm>
          <a:prstGeom prst="rect">
            <a:avLst/>
          </a:prstGeom>
        </p:spPr>
      </p:pic>
      <p:pic>
        <p:nvPicPr>
          <p:cNvPr id="21" name="Graphic 20" descr="Footprints">
            <a:extLst>
              <a:ext uri="{FF2B5EF4-FFF2-40B4-BE49-F238E27FC236}">
                <a16:creationId xmlns:a16="http://schemas.microsoft.com/office/drawing/2014/main" id="{3F588F3B-098E-4549-9BF4-01B7197A6B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345592">
            <a:off x="1988049" y="4308220"/>
            <a:ext cx="631985" cy="631985"/>
          </a:xfrm>
          <a:prstGeom prst="rect">
            <a:avLst/>
          </a:prstGeom>
        </p:spPr>
      </p:pic>
    </p:spTree>
    <p:extLst>
      <p:ext uri="{BB962C8B-B14F-4D97-AF65-F5344CB8AC3E}">
        <p14:creationId xmlns:p14="http://schemas.microsoft.com/office/powerpoint/2010/main" val="46241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Phase II: Data Gathering and Analysis</a:t>
            </a:r>
          </a:p>
        </p:txBody>
      </p:sp>
      <p:pic>
        <p:nvPicPr>
          <p:cNvPr id="7" name="Graphic 6" descr="Footprints">
            <a:extLst>
              <a:ext uri="{FF2B5EF4-FFF2-40B4-BE49-F238E27FC236}">
                <a16:creationId xmlns:a16="http://schemas.microsoft.com/office/drawing/2014/main" id="{24A4C197-2F2E-4C3E-A160-F04594ADB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03788" y="456095"/>
            <a:ext cx="914400" cy="914400"/>
          </a:xfrm>
          <a:prstGeom prst="rect">
            <a:avLst/>
          </a:prstGeom>
        </p:spPr>
      </p:pic>
      <p:sp>
        <p:nvSpPr>
          <p:cNvPr id="8" name="Slide Number Placeholder 4">
            <a:extLst>
              <a:ext uri="{FF2B5EF4-FFF2-40B4-BE49-F238E27FC236}">
                <a16:creationId xmlns:a16="http://schemas.microsoft.com/office/drawing/2014/main" id="{7E5D964E-FCC8-4010-9007-A433CECC5F11}"/>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13</a:t>
            </a:fld>
            <a:endParaRPr lang="en-US" sz="2800" b="1" dirty="0"/>
          </a:p>
        </p:txBody>
      </p:sp>
      <p:pic>
        <p:nvPicPr>
          <p:cNvPr id="4" name="Picture 3">
            <a:extLst>
              <a:ext uri="{FF2B5EF4-FFF2-40B4-BE49-F238E27FC236}">
                <a16:creationId xmlns:a16="http://schemas.microsoft.com/office/drawing/2014/main" id="{F2FBED1A-E209-428A-B041-A79F23C4E29F}"/>
              </a:ext>
            </a:extLst>
          </p:cNvPr>
          <p:cNvPicPr>
            <a:picLocks noChangeAspect="1"/>
          </p:cNvPicPr>
          <p:nvPr/>
        </p:nvPicPr>
        <p:blipFill rotWithShape="1">
          <a:blip r:embed="rId4"/>
          <a:srcRect l="12948" t="28994" r="73679" b="44633"/>
          <a:stretch/>
        </p:blipFill>
        <p:spPr>
          <a:xfrm>
            <a:off x="639566" y="1777041"/>
            <a:ext cx="4712405" cy="2613803"/>
          </a:xfrm>
          <a:prstGeom prst="rect">
            <a:avLst/>
          </a:prstGeom>
        </p:spPr>
      </p:pic>
      <p:pic>
        <p:nvPicPr>
          <p:cNvPr id="22" name="Picture 21">
            <a:extLst>
              <a:ext uri="{FF2B5EF4-FFF2-40B4-BE49-F238E27FC236}">
                <a16:creationId xmlns:a16="http://schemas.microsoft.com/office/drawing/2014/main" id="{D46C7BEA-0432-46D0-A452-E9D1B8842069}"/>
              </a:ext>
            </a:extLst>
          </p:cNvPr>
          <p:cNvPicPr>
            <a:picLocks noChangeAspect="1"/>
          </p:cNvPicPr>
          <p:nvPr/>
        </p:nvPicPr>
        <p:blipFill rotWithShape="1">
          <a:blip r:embed="rId4"/>
          <a:srcRect l="12948" t="57601" r="73679" b="19937"/>
          <a:stretch/>
        </p:blipFill>
        <p:spPr>
          <a:xfrm>
            <a:off x="7184140" y="3429000"/>
            <a:ext cx="4455597" cy="2104846"/>
          </a:xfrm>
          <a:prstGeom prst="rect">
            <a:avLst/>
          </a:prstGeom>
        </p:spPr>
      </p:pic>
      <p:pic>
        <p:nvPicPr>
          <p:cNvPr id="23" name="Graphic 22" descr="Footprints">
            <a:extLst>
              <a:ext uri="{FF2B5EF4-FFF2-40B4-BE49-F238E27FC236}">
                <a16:creationId xmlns:a16="http://schemas.microsoft.com/office/drawing/2014/main" id="{EE69ECD5-2C68-4AE1-82F0-CDA2122A12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893409">
            <a:off x="961996" y="4139251"/>
            <a:ext cx="684344" cy="684344"/>
          </a:xfrm>
          <a:prstGeom prst="rect">
            <a:avLst/>
          </a:prstGeom>
        </p:spPr>
      </p:pic>
      <p:pic>
        <p:nvPicPr>
          <p:cNvPr id="24" name="Graphic 23" descr="Footprints">
            <a:extLst>
              <a:ext uri="{FF2B5EF4-FFF2-40B4-BE49-F238E27FC236}">
                <a16:creationId xmlns:a16="http://schemas.microsoft.com/office/drawing/2014/main" id="{DB8390EA-CFB0-4D1A-9561-C1F00293CF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999546">
            <a:off x="2022953" y="4445027"/>
            <a:ext cx="684344" cy="684344"/>
          </a:xfrm>
          <a:prstGeom prst="rect">
            <a:avLst/>
          </a:prstGeom>
        </p:spPr>
      </p:pic>
      <p:pic>
        <p:nvPicPr>
          <p:cNvPr id="25" name="Graphic 24" descr="Footprints">
            <a:extLst>
              <a:ext uri="{FF2B5EF4-FFF2-40B4-BE49-F238E27FC236}">
                <a16:creationId xmlns:a16="http://schemas.microsoft.com/office/drawing/2014/main" id="{E47DD333-367F-4593-B863-7B916296F5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312034">
            <a:off x="4198968" y="4446108"/>
            <a:ext cx="684344" cy="684344"/>
          </a:xfrm>
          <a:prstGeom prst="rect">
            <a:avLst/>
          </a:prstGeom>
        </p:spPr>
      </p:pic>
      <p:pic>
        <p:nvPicPr>
          <p:cNvPr id="26" name="Graphic 25" descr="Footprints">
            <a:extLst>
              <a:ext uri="{FF2B5EF4-FFF2-40B4-BE49-F238E27FC236}">
                <a16:creationId xmlns:a16="http://schemas.microsoft.com/office/drawing/2014/main" id="{A39BE47E-5877-4A84-9B45-4D3319D47D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346189">
            <a:off x="4939978" y="3929175"/>
            <a:ext cx="684344" cy="684344"/>
          </a:xfrm>
          <a:prstGeom prst="rect">
            <a:avLst/>
          </a:prstGeom>
        </p:spPr>
      </p:pic>
      <p:pic>
        <p:nvPicPr>
          <p:cNvPr id="27" name="Graphic 26" descr="Footprints">
            <a:extLst>
              <a:ext uri="{FF2B5EF4-FFF2-40B4-BE49-F238E27FC236}">
                <a16:creationId xmlns:a16="http://schemas.microsoft.com/office/drawing/2014/main" id="{2801156F-195B-46EA-9BF9-7EECDC92D9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3049951" y="4535606"/>
            <a:ext cx="684344" cy="684344"/>
          </a:xfrm>
          <a:prstGeom prst="rect">
            <a:avLst/>
          </a:prstGeom>
        </p:spPr>
      </p:pic>
      <p:pic>
        <p:nvPicPr>
          <p:cNvPr id="28" name="Graphic 27" descr="Footprints">
            <a:extLst>
              <a:ext uri="{FF2B5EF4-FFF2-40B4-BE49-F238E27FC236}">
                <a16:creationId xmlns:a16="http://schemas.microsoft.com/office/drawing/2014/main" id="{6EFF481B-8FD0-4C86-8A30-8D80ABC60E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346189">
            <a:off x="5569940" y="3086828"/>
            <a:ext cx="684344" cy="684344"/>
          </a:xfrm>
          <a:prstGeom prst="rect">
            <a:avLst/>
          </a:prstGeom>
        </p:spPr>
      </p:pic>
      <p:pic>
        <p:nvPicPr>
          <p:cNvPr id="29" name="Graphic 28" descr="Footprints">
            <a:extLst>
              <a:ext uri="{FF2B5EF4-FFF2-40B4-BE49-F238E27FC236}">
                <a16:creationId xmlns:a16="http://schemas.microsoft.com/office/drawing/2014/main" id="{2B72D6F6-03C1-4DEA-8F1C-E41D659116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153316">
            <a:off x="6417109" y="2605483"/>
            <a:ext cx="684344" cy="684344"/>
          </a:xfrm>
          <a:prstGeom prst="rect">
            <a:avLst/>
          </a:prstGeom>
        </p:spPr>
      </p:pic>
      <p:pic>
        <p:nvPicPr>
          <p:cNvPr id="30" name="Graphic 29" descr="Footprints">
            <a:extLst>
              <a:ext uri="{FF2B5EF4-FFF2-40B4-BE49-F238E27FC236}">
                <a16:creationId xmlns:a16="http://schemas.microsoft.com/office/drawing/2014/main" id="{7D762482-8564-4E7D-B9FA-C6D7AF5A68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7945585">
            <a:off x="7221129" y="2888035"/>
            <a:ext cx="684344" cy="684344"/>
          </a:xfrm>
          <a:prstGeom prst="rect">
            <a:avLst/>
          </a:prstGeom>
        </p:spPr>
      </p:pic>
    </p:spTree>
    <p:extLst>
      <p:ext uri="{BB962C8B-B14F-4D97-AF65-F5344CB8AC3E}">
        <p14:creationId xmlns:p14="http://schemas.microsoft.com/office/powerpoint/2010/main" val="4005322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Tool: Identifying &amp; Analyzing Causes </a:t>
            </a:r>
            <a:r>
              <a:rPr lang="en-US" sz="3200" dirty="0">
                <a:latin typeface="Rockwell" panose="02060603020205020403" pitchFamily="18" charset="0"/>
              </a:rPr>
              <a:t>(Cause and Consequence Analysis)</a:t>
            </a:r>
          </a:p>
        </p:txBody>
      </p:sp>
      <p:sp>
        <p:nvSpPr>
          <p:cNvPr id="7" name="Slide Number Placeholder 4">
            <a:extLst>
              <a:ext uri="{FF2B5EF4-FFF2-40B4-BE49-F238E27FC236}">
                <a16:creationId xmlns:a16="http://schemas.microsoft.com/office/drawing/2014/main" id="{504330FD-5FAF-4991-8A64-9CAFFBF73333}"/>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14</a:t>
            </a:fld>
            <a:endParaRPr lang="en-US" sz="2800" b="1" dirty="0"/>
          </a:p>
        </p:txBody>
      </p:sp>
      <p:sp>
        <p:nvSpPr>
          <p:cNvPr id="9" name="TextBox 8">
            <a:extLst>
              <a:ext uri="{FF2B5EF4-FFF2-40B4-BE49-F238E27FC236}">
                <a16:creationId xmlns:a16="http://schemas.microsoft.com/office/drawing/2014/main" id="{AEFD743D-D179-4EE2-8174-2880D831C6B3}"/>
              </a:ext>
            </a:extLst>
          </p:cNvPr>
          <p:cNvSpPr txBox="1"/>
          <p:nvPr/>
        </p:nvSpPr>
        <p:spPr>
          <a:xfrm>
            <a:off x="517585" y="1601227"/>
            <a:ext cx="11283350" cy="923330"/>
          </a:xfrm>
          <a:prstGeom prst="rect">
            <a:avLst/>
          </a:prstGeom>
          <a:noFill/>
        </p:spPr>
        <p:txBody>
          <a:bodyPr wrap="square">
            <a:spAutoFit/>
          </a:bodyPr>
          <a:lstStyle/>
          <a:p>
            <a:pPr marL="285750" indent="-285750">
              <a:buFont typeface="Wingdings" panose="05000000000000000000" pitchFamily="2" charset="2"/>
              <a:buChar char="q"/>
            </a:pPr>
            <a:r>
              <a:rPr lang="en-US" dirty="0"/>
              <a:t>To determine the priority of each need, examine both the difficulty to correct the need and the degree of criticality.  </a:t>
            </a:r>
          </a:p>
          <a:p>
            <a:pPr marL="285750" indent="-285750">
              <a:buFont typeface="Wingdings" panose="05000000000000000000" pitchFamily="2" charset="2"/>
              <a:buChar char="q"/>
            </a:pPr>
            <a:r>
              <a:rPr lang="en-US" dirty="0"/>
              <a:t>Review the ratings considering the magnitude of the discrepancy between the present and desired states. </a:t>
            </a:r>
          </a:p>
          <a:p>
            <a:pPr marL="285750" indent="-285750">
              <a:buFont typeface="Wingdings" panose="05000000000000000000" pitchFamily="2" charset="2"/>
              <a:buChar char="q"/>
            </a:pPr>
            <a:r>
              <a:rPr lang="en-US" dirty="0"/>
              <a:t>Use results to provide data for consideration in setting priorities and moving to solution strategies</a:t>
            </a:r>
          </a:p>
        </p:txBody>
      </p:sp>
      <p:graphicFrame>
        <p:nvGraphicFramePr>
          <p:cNvPr id="4" name="Table 5">
            <a:extLst>
              <a:ext uri="{FF2B5EF4-FFF2-40B4-BE49-F238E27FC236}">
                <a16:creationId xmlns:a16="http://schemas.microsoft.com/office/drawing/2014/main" id="{C9303B3A-BE46-4DF0-A2A1-ED58F6926BAF}"/>
              </a:ext>
            </a:extLst>
          </p:cNvPr>
          <p:cNvGraphicFramePr>
            <a:graphicFrameLocks noGrp="1"/>
          </p:cNvGraphicFramePr>
          <p:nvPr>
            <p:extLst>
              <p:ext uri="{D42A27DB-BD31-4B8C-83A1-F6EECF244321}">
                <p14:modId xmlns:p14="http://schemas.microsoft.com/office/powerpoint/2010/main" val="3268275075"/>
              </p:ext>
            </p:extLst>
          </p:nvPr>
        </p:nvGraphicFramePr>
        <p:xfrm>
          <a:off x="577970" y="2651397"/>
          <a:ext cx="11162580" cy="2677160"/>
        </p:xfrm>
        <a:graphic>
          <a:graphicData uri="http://schemas.openxmlformats.org/drawingml/2006/table">
            <a:tbl>
              <a:tblPr firstRow="1" bandRow="1">
                <a:tableStyleId>{F5AB1C69-6EDB-4FF4-983F-18BD219EF322}</a:tableStyleId>
              </a:tblPr>
              <a:tblGrid>
                <a:gridCol w="2232516">
                  <a:extLst>
                    <a:ext uri="{9D8B030D-6E8A-4147-A177-3AD203B41FA5}">
                      <a16:colId xmlns:a16="http://schemas.microsoft.com/office/drawing/2014/main" val="616804370"/>
                    </a:ext>
                  </a:extLst>
                </a:gridCol>
                <a:gridCol w="2232516">
                  <a:extLst>
                    <a:ext uri="{9D8B030D-6E8A-4147-A177-3AD203B41FA5}">
                      <a16:colId xmlns:a16="http://schemas.microsoft.com/office/drawing/2014/main" val="1267869386"/>
                    </a:ext>
                  </a:extLst>
                </a:gridCol>
                <a:gridCol w="2232516">
                  <a:extLst>
                    <a:ext uri="{9D8B030D-6E8A-4147-A177-3AD203B41FA5}">
                      <a16:colId xmlns:a16="http://schemas.microsoft.com/office/drawing/2014/main" val="4174919377"/>
                    </a:ext>
                  </a:extLst>
                </a:gridCol>
                <a:gridCol w="2232516">
                  <a:extLst>
                    <a:ext uri="{9D8B030D-6E8A-4147-A177-3AD203B41FA5}">
                      <a16:colId xmlns:a16="http://schemas.microsoft.com/office/drawing/2014/main" val="861370921"/>
                    </a:ext>
                  </a:extLst>
                </a:gridCol>
                <a:gridCol w="2232516">
                  <a:extLst>
                    <a:ext uri="{9D8B030D-6E8A-4147-A177-3AD203B41FA5}">
                      <a16:colId xmlns:a16="http://schemas.microsoft.com/office/drawing/2014/main" val="3785268995"/>
                    </a:ext>
                  </a:extLst>
                </a:gridCol>
              </a:tblGrid>
              <a:tr h="370840">
                <a:tc>
                  <a:txBody>
                    <a:bodyPr/>
                    <a:lstStyle/>
                    <a:p>
                      <a:pPr algn="ctr"/>
                      <a:r>
                        <a:rPr lang="en-US" dirty="0"/>
                        <a:t>NEED</a:t>
                      </a:r>
                    </a:p>
                  </a:txBody>
                  <a:tcPr/>
                </a:tc>
                <a:tc>
                  <a:txBody>
                    <a:bodyPr/>
                    <a:lstStyle/>
                    <a:p>
                      <a:pPr algn="ctr"/>
                      <a:r>
                        <a:rPr lang="en-US" dirty="0"/>
                        <a:t>CAUSES</a:t>
                      </a:r>
                    </a:p>
                  </a:txBody>
                  <a:tcPr/>
                </a:tc>
                <a:tc>
                  <a:txBody>
                    <a:bodyPr/>
                    <a:lstStyle/>
                    <a:p>
                      <a:pPr algn="ctr"/>
                      <a:r>
                        <a:rPr lang="en-US" dirty="0"/>
                        <a:t>CONSEQUENCES</a:t>
                      </a:r>
                    </a:p>
                  </a:txBody>
                  <a:tcPr/>
                </a:tc>
                <a:tc>
                  <a:txBody>
                    <a:bodyPr/>
                    <a:lstStyle/>
                    <a:p>
                      <a:pPr algn="ctr"/>
                      <a:r>
                        <a:rPr lang="en-US" dirty="0"/>
                        <a:t>DIFFICULTY TO CORRECT</a:t>
                      </a:r>
                    </a:p>
                    <a:p>
                      <a:pPr algn="ctr"/>
                      <a:r>
                        <a:rPr lang="en-US" sz="1200" dirty="0"/>
                        <a:t>[low, medium, high]</a:t>
                      </a:r>
                    </a:p>
                  </a:txBody>
                  <a:tcPr/>
                </a:tc>
                <a:tc>
                  <a:txBody>
                    <a:bodyPr/>
                    <a:lstStyle/>
                    <a:p>
                      <a:pPr algn="ctr"/>
                      <a:r>
                        <a:rPr lang="en-US" dirty="0"/>
                        <a:t>CRITICALITY</a:t>
                      </a:r>
                    </a:p>
                    <a:p>
                      <a:pPr algn="ctr"/>
                      <a:r>
                        <a:rPr lang="en-US" dirty="0"/>
                        <a:t>1  2  3  4  5 </a:t>
                      </a:r>
                    </a:p>
                  </a:txBody>
                  <a:tcPr/>
                </a:tc>
                <a:extLst>
                  <a:ext uri="{0D108BD9-81ED-4DB2-BD59-A6C34878D82A}">
                    <a16:rowId xmlns:a16="http://schemas.microsoft.com/office/drawing/2014/main" val="1922923159"/>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sz="1200" dirty="0"/>
                    </a:p>
                  </a:txBody>
                  <a:tcPr/>
                </a:tc>
                <a:tc>
                  <a:txBody>
                    <a:bodyPr/>
                    <a:lstStyle/>
                    <a:p>
                      <a:pPr algn="ctr"/>
                      <a:endParaRPr lang="en-US" dirty="0"/>
                    </a:p>
                  </a:txBody>
                  <a:tcPr/>
                </a:tc>
                <a:extLst>
                  <a:ext uri="{0D108BD9-81ED-4DB2-BD59-A6C34878D82A}">
                    <a16:rowId xmlns:a16="http://schemas.microsoft.com/office/drawing/2014/main" val="3152971277"/>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sz="1200" dirty="0"/>
                    </a:p>
                  </a:txBody>
                  <a:tcPr/>
                </a:tc>
                <a:tc>
                  <a:txBody>
                    <a:bodyPr/>
                    <a:lstStyle/>
                    <a:p>
                      <a:pPr algn="ctr"/>
                      <a:endParaRPr lang="en-US" dirty="0"/>
                    </a:p>
                  </a:txBody>
                  <a:tcPr/>
                </a:tc>
                <a:extLst>
                  <a:ext uri="{0D108BD9-81ED-4DB2-BD59-A6C34878D82A}">
                    <a16:rowId xmlns:a16="http://schemas.microsoft.com/office/drawing/2014/main" val="1532185725"/>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sz="1200" dirty="0"/>
                    </a:p>
                  </a:txBody>
                  <a:tcPr/>
                </a:tc>
                <a:tc>
                  <a:txBody>
                    <a:bodyPr/>
                    <a:lstStyle/>
                    <a:p>
                      <a:pPr algn="ctr"/>
                      <a:endParaRPr lang="en-US" dirty="0"/>
                    </a:p>
                  </a:txBody>
                  <a:tcPr/>
                </a:tc>
                <a:extLst>
                  <a:ext uri="{0D108BD9-81ED-4DB2-BD59-A6C34878D82A}">
                    <a16:rowId xmlns:a16="http://schemas.microsoft.com/office/drawing/2014/main" val="352287598"/>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sz="1200" dirty="0"/>
                    </a:p>
                  </a:txBody>
                  <a:tcPr/>
                </a:tc>
                <a:tc>
                  <a:txBody>
                    <a:bodyPr/>
                    <a:lstStyle/>
                    <a:p>
                      <a:pPr algn="ctr"/>
                      <a:endParaRPr lang="en-US" dirty="0"/>
                    </a:p>
                  </a:txBody>
                  <a:tcPr/>
                </a:tc>
                <a:extLst>
                  <a:ext uri="{0D108BD9-81ED-4DB2-BD59-A6C34878D82A}">
                    <a16:rowId xmlns:a16="http://schemas.microsoft.com/office/drawing/2014/main" val="3135850717"/>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sz="1200" dirty="0"/>
                    </a:p>
                  </a:txBody>
                  <a:tcPr/>
                </a:tc>
                <a:tc>
                  <a:txBody>
                    <a:bodyPr/>
                    <a:lstStyle/>
                    <a:p>
                      <a:pPr algn="ctr"/>
                      <a:endParaRPr lang="en-US" dirty="0"/>
                    </a:p>
                  </a:txBody>
                  <a:tcPr/>
                </a:tc>
                <a:extLst>
                  <a:ext uri="{0D108BD9-81ED-4DB2-BD59-A6C34878D82A}">
                    <a16:rowId xmlns:a16="http://schemas.microsoft.com/office/drawing/2014/main" val="2661596184"/>
                  </a:ext>
                </a:extLst>
              </a:tr>
            </a:tbl>
          </a:graphicData>
        </a:graphic>
      </p:graphicFrame>
      <p:sp>
        <p:nvSpPr>
          <p:cNvPr id="11" name="TextBox 10">
            <a:extLst>
              <a:ext uri="{FF2B5EF4-FFF2-40B4-BE49-F238E27FC236}">
                <a16:creationId xmlns:a16="http://schemas.microsoft.com/office/drawing/2014/main" id="{3B9B6FE8-6380-4B57-BEF5-DE981CDD1286}"/>
              </a:ext>
            </a:extLst>
          </p:cNvPr>
          <p:cNvSpPr txBox="1"/>
          <p:nvPr/>
        </p:nvSpPr>
        <p:spPr>
          <a:xfrm>
            <a:off x="577970" y="5349586"/>
            <a:ext cx="10800272" cy="1200329"/>
          </a:xfrm>
          <a:prstGeom prst="rect">
            <a:avLst/>
          </a:prstGeom>
          <a:noFill/>
        </p:spPr>
        <p:txBody>
          <a:bodyPr wrap="square">
            <a:spAutoFit/>
          </a:bodyPr>
          <a:lstStyle/>
          <a:p>
            <a:r>
              <a:rPr lang="en-US" sz="1200" b="1" dirty="0"/>
              <a:t>In column 1:</a:t>
            </a:r>
            <a:r>
              <a:rPr lang="en-US" sz="1200" dirty="0"/>
              <a:t> List needs that were previously identified in the needs assessment. </a:t>
            </a:r>
          </a:p>
          <a:p>
            <a:r>
              <a:rPr lang="en-US" sz="1200" b="1" dirty="0"/>
              <a:t>In column 2:</a:t>
            </a:r>
            <a:r>
              <a:rPr lang="en-US" sz="1200" dirty="0"/>
              <a:t> List all possible “treatable” causes of each need (concern), itemized separately for each need.  A given need may have more than one cause. </a:t>
            </a:r>
          </a:p>
          <a:p>
            <a:r>
              <a:rPr lang="en-US" sz="1200" b="1" dirty="0"/>
              <a:t>In column 3:</a:t>
            </a:r>
            <a:r>
              <a:rPr lang="en-US" sz="1200" dirty="0"/>
              <a:t> List consequences if the cause is not removed and the need is not met, also itemize separately for each need.  There may be more than one consequence for each need. </a:t>
            </a:r>
          </a:p>
          <a:p>
            <a:r>
              <a:rPr lang="en-US" sz="1200" b="1" dirty="0"/>
              <a:t>In column 4:</a:t>
            </a:r>
            <a:r>
              <a:rPr lang="en-US" sz="1200" dirty="0"/>
              <a:t> Enter a rating (low, medium, high) of the difficulty of correcting the problem once it has occurred. </a:t>
            </a:r>
          </a:p>
          <a:p>
            <a:r>
              <a:rPr lang="en-US" sz="1200" b="1" dirty="0"/>
              <a:t>In column 5: </a:t>
            </a:r>
            <a:r>
              <a:rPr lang="en-US" sz="1200" dirty="0"/>
              <a:t>Enter a rating, on a scale of 1 to 5, of the degree of criticality of the need if it is not met, with 5 being the most critical. </a:t>
            </a:r>
          </a:p>
        </p:txBody>
      </p:sp>
    </p:spTree>
    <p:extLst>
      <p:ext uri="{BB962C8B-B14F-4D97-AF65-F5344CB8AC3E}">
        <p14:creationId xmlns:p14="http://schemas.microsoft.com/office/powerpoint/2010/main" val="3942186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Phase III: Decision Making</a:t>
            </a:r>
          </a:p>
        </p:txBody>
      </p:sp>
      <p:sp>
        <p:nvSpPr>
          <p:cNvPr id="8" name="Slide Number Placeholder 4">
            <a:extLst>
              <a:ext uri="{FF2B5EF4-FFF2-40B4-BE49-F238E27FC236}">
                <a16:creationId xmlns:a16="http://schemas.microsoft.com/office/drawing/2014/main" id="{7E5D964E-FCC8-4010-9007-A433CECC5F11}"/>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15</a:t>
            </a:fld>
            <a:endParaRPr lang="en-US" sz="2800" b="1" dirty="0"/>
          </a:p>
        </p:txBody>
      </p:sp>
      <p:pic>
        <p:nvPicPr>
          <p:cNvPr id="11" name="Graphic 10" descr="Dance">
            <a:extLst>
              <a:ext uri="{FF2B5EF4-FFF2-40B4-BE49-F238E27FC236}">
                <a16:creationId xmlns:a16="http://schemas.microsoft.com/office/drawing/2014/main" id="{D0FE7D4D-C326-4CE8-8137-75FB7F02D9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63280" y="465847"/>
            <a:ext cx="914400" cy="914400"/>
          </a:xfrm>
          <a:prstGeom prst="rect">
            <a:avLst/>
          </a:prstGeom>
        </p:spPr>
      </p:pic>
      <p:pic>
        <p:nvPicPr>
          <p:cNvPr id="6" name="Picture 5">
            <a:extLst>
              <a:ext uri="{FF2B5EF4-FFF2-40B4-BE49-F238E27FC236}">
                <a16:creationId xmlns:a16="http://schemas.microsoft.com/office/drawing/2014/main" id="{72792F87-D0FB-4165-AB7C-878939F672F1}"/>
              </a:ext>
            </a:extLst>
          </p:cNvPr>
          <p:cNvPicPr>
            <a:picLocks noChangeAspect="1"/>
          </p:cNvPicPr>
          <p:nvPr/>
        </p:nvPicPr>
        <p:blipFill rotWithShape="1">
          <a:blip r:embed="rId4"/>
          <a:srcRect l="12652" t="29192" r="70606" b="22862"/>
          <a:stretch/>
        </p:blipFill>
        <p:spPr>
          <a:xfrm>
            <a:off x="856622" y="1601227"/>
            <a:ext cx="5011208" cy="4036181"/>
          </a:xfrm>
          <a:prstGeom prst="rect">
            <a:avLst/>
          </a:prstGeom>
        </p:spPr>
      </p:pic>
      <p:pic>
        <p:nvPicPr>
          <p:cNvPr id="10" name="Picture 9">
            <a:extLst>
              <a:ext uri="{FF2B5EF4-FFF2-40B4-BE49-F238E27FC236}">
                <a16:creationId xmlns:a16="http://schemas.microsoft.com/office/drawing/2014/main" id="{C71F3942-1D62-48CA-AAC3-32CC57D65549}"/>
              </a:ext>
            </a:extLst>
          </p:cNvPr>
          <p:cNvPicPr>
            <a:picLocks noChangeAspect="1"/>
          </p:cNvPicPr>
          <p:nvPr/>
        </p:nvPicPr>
        <p:blipFill rotWithShape="1">
          <a:blip r:embed="rId5"/>
          <a:srcRect l="12803" t="36252" r="70076" b="18552"/>
          <a:stretch/>
        </p:blipFill>
        <p:spPr>
          <a:xfrm>
            <a:off x="6378593" y="1601227"/>
            <a:ext cx="5083773" cy="3774337"/>
          </a:xfrm>
          <a:prstGeom prst="rect">
            <a:avLst/>
          </a:prstGeom>
        </p:spPr>
      </p:pic>
    </p:spTree>
    <p:extLst>
      <p:ext uri="{BB962C8B-B14F-4D97-AF65-F5344CB8AC3E}">
        <p14:creationId xmlns:p14="http://schemas.microsoft.com/office/powerpoint/2010/main" val="2106268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Phase III: Decision Making</a:t>
            </a:r>
          </a:p>
        </p:txBody>
      </p:sp>
      <p:sp>
        <p:nvSpPr>
          <p:cNvPr id="8" name="Slide Number Placeholder 4">
            <a:extLst>
              <a:ext uri="{FF2B5EF4-FFF2-40B4-BE49-F238E27FC236}">
                <a16:creationId xmlns:a16="http://schemas.microsoft.com/office/drawing/2014/main" id="{7E5D964E-FCC8-4010-9007-A433CECC5F11}"/>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16</a:t>
            </a:fld>
            <a:endParaRPr lang="en-US" sz="2800" b="1" dirty="0"/>
          </a:p>
        </p:txBody>
      </p:sp>
      <p:pic>
        <p:nvPicPr>
          <p:cNvPr id="11" name="Graphic 10" descr="Dance">
            <a:extLst>
              <a:ext uri="{FF2B5EF4-FFF2-40B4-BE49-F238E27FC236}">
                <a16:creationId xmlns:a16="http://schemas.microsoft.com/office/drawing/2014/main" id="{D0FE7D4D-C326-4CE8-8137-75FB7F02D9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63280" y="465847"/>
            <a:ext cx="914400" cy="914400"/>
          </a:xfrm>
          <a:prstGeom prst="rect">
            <a:avLst/>
          </a:prstGeom>
        </p:spPr>
      </p:pic>
      <p:pic>
        <p:nvPicPr>
          <p:cNvPr id="4" name="Picture 3">
            <a:extLst>
              <a:ext uri="{FF2B5EF4-FFF2-40B4-BE49-F238E27FC236}">
                <a16:creationId xmlns:a16="http://schemas.microsoft.com/office/drawing/2014/main" id="{5404C1F3-57D8-4AE9-8194-EF8D72E9058D}"/>
              </a:ext>
            </a:extLst>
          </p:cNvPr>
          <p:cNvPicPr>
            <a:picLocks noChangeAspect="1"/>
          </p:cNvPicPr>
          <p:nvPr/>
        </p:nvPicPr>
        <p:blipFill rotWithShape="1">
          <a:blip r:embed="rId4"/>
          <a:srcRect l="12954" t="18956" r="70076" b="36869"/>
          <a:stretch/>
        </p:blipFill>
        <p:spPr>
          <a:xfrm>
            <a:off x="674253" y="1874980"/>
            <a:ext cx="4718203" cy="3454401"/>
          </a:xfrm>
          <a:prstGeom prst="rect">
            <a:avLst/>
          </a:prstGeom>
        </p:spPr>
      </p:pic>
      <p:pic>
        <p:nvPicPr>
          <p:cNvPr id="7" name="Picture 6">
            <a:extLst>
              <a:ext uri="{FF2B5EF4-FFF2-40B4-BE49-F238E27FC236}">
                <a16:creationId xmlns:a16="http://schemas.microsoft.com/office/drawing/2014/main" id="{0DB66963-3EE8-4927-96CC-8DEA67B65547}"/>
              </a:ext>
            </a:extLst>
          </p:cNvPr>
          <p:cNvPicPr>
            <a:picLocks noChangeAspect="1"/>
          </p:cNvPicPr>
          <p:nvPr/>
        </p:nvPicPr>
        <p:blipFill rotWithShape="1">
          <a:blip r:embed="rId5"/>
          <a:srcRect l="12728" t="21919" r="70530" b="38485"/>
          <a:stretch/>
        </p:blipFill>
        <p:spPr>
          <a:xfrm>
            <a:off x="6446981" y="1874980"/>
            <a:ext cx="4716203" cy="3137026"/>
          </a:xfrm>
          <a:prstGeom prst="rect">
            <a:avLst/>
          </a:prstGeom>
        </p:spPr>
      </p:pic>
    </p:spTree>
    <p:extLst>
      <p:ext uri="{BB962C8B-B14F-4D97-AF65-F5344CB8AC3E}">
        <p14:creationId xmlns:p14="http://schemas.microsoft.com/office/powerpoint/2010/main" val="1172753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SUMMARY</a:t>
            </a:r>
          </a:p>
        </p:txBody>
      </p:sp>
      <p:sp>
        <p:nvSpPr>
          <p:cNvPr id="8" name="Slide Number Placeholder 4">
            <a:extLst>
              <a:ext uri="{FF2B5EF4-FFF2-40B4-BE49-F238E27FC236}">
                <a16:creationId xmlns:a16="http://schemas.microsoft.com/office/drawing/2014/main" id="{7E5D964E-FCC8-4010-9007-A433CECC5F11}"/>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17</a:t>
            </a:fld>
            <a:endParaRPr lang="en-US" sz="2800" b="1" dirty="0"/>
          </a:p>
        </p:txBody>
      </p:sp>
      <p:sp>
        <p:nvSpPr>
          <p:cNvPr id="9" name="TextBox 8">
            <a:extLst>
              <a:ext uri="{FF2B5EF4-FFF2-40B4-BE49-F238E27FC236}">
                <a16:creationId xmlns:a16="http://schemas.microsoft.com/office/drawing/2014/main" id="{55A5B595-C84C-4909-A15B-094CC738F401}"/>
              </a:ext>
            </a:extLst>
          </p:cNvPr>
          <p:cNvSpPr txBox="1"/>
          <p:nvPr/>
        </p:nvSpPr>
        <p:spPr>
          <a:xfrm>
            <a:off x="1096766" y="1504629"/>
            <a:ext cx="9998468" cy="4247317"/>
          </a:xfrm>
          <a:prstGeom prst="rect">
            <a:avLst/>
          </a:prstGeom>
          <a:noFill/>
        </p:spPr>
        <p:txBody>
          <a:bodyPr wrap="square">
            <a:spAutoFit/>
          </a:bodyPr>
          <a:lstStyle/>
          <a:p>
            <a:pPr marL="285750" indent="-285750">
              <a:buFont typeface="Wingdings" panose="05000000000000000000" pitchFamily="2" charset="2"/>
              <a:buChar char="q"/>
            </a:pPr>
            <a:r>
              <a:rPr lang="en-US" dirty="0"/>
              <a:t>There is no one correct needs assessment model or procedure. </a:t>
            </a:r>
          </a:p>
          <a:p>
            <a:pPr marL="285750" indent="-285750">
              <a:buFont typeface="Wingdings" panose="05000000000000000000" pitchFamily="2" charset="2"/>
              <a:buChar char="q"/>
            </a:pPr>
            <a:r>
              <a:rPr lang="en-US" dirty="0"/>
              <a:t>The active use of a Needs Assessment Committee is one important method for obtaining expert advice and gaining commitment to the process and using the results. </a:t>
            </a:r>
          </a:p>
          <a:p>
            <a:pPr marL="285750" indent="-285750">
              <a:buFont typeface="Wingdings" panose="05000000000000000000" pitchFamily="2" charset="2"/>
              <a:buChar char="q"/>
            </a:pPr>
            <a:r>
              <a:rPr lang="en-US" dirty="0"/>
              <a:t>Make sure needs focus on desired outcomes and are listed as the gaps between “what is” and “what should be.” </a:t>
            </a:r>
          </a:p>
          <a:p>
            <a:pPr marL="285750" indent="-285750">
              <a:buFont typeface="Wingdings" panose="05000000000000000000" pitchFamily="2" charset="2"/>
              <a:buChar char="q"/>
            </a:pPr>
            <a:r>
              <a:rPr lang="en-US" dirty="0"/>
              <a:t>Before you gather data, spend the time to investigate what is known about the needs of the target group—to identify all of the concerns. </a:t>
            </a:r>
          </a:p>
          <a:p>
            <a:pPr marL="285750" indent="-285750">
              <a:buFont typeface="Wingdings" panose="05000000000000000000" pitchFamily="2" charset="2"/>
              <a:buChar char="q"/>
            </a:pPr>
            <a:r>
              <a:rPr lang="en-US" dirty="0"/>
              <a:t>Develop measurable need indicators to guide your data collection process. </a:t>
            </a:r>
          </a:p>
          <a:p>
            <a:pPr marL="285750" indent="-285750">
              <a:buFont typeface="Wingdings" panose="05000000000000000000" pitchFamily="2" charset="2"/>
              <a:buChar char="q"/>
            </a:pPr>
            <a:r>
              <a:rPr lang="en-US" dirty="0"/>
              <a:t>Perform a causal analysis—Ask “why” does this need still exist?  To solve a problem, planners must understand it first.   </a:t>
            </a:r>
          </a:p>
          <a:p>
            <a:pPr marL="285750" indent="-285750">
              <a:buFont typeface="Wingdings" panose="05000000000000000000" pitchFamily="2" charset="2"/>
              <a:buChar char="q"/>
            </a:pPr>
            <a:r>
              <a:rPr lang="en-US" dirty="0"/>
              <a:t>Share information with decision-makers, policymakers, and stakeholders throughout the needs assessment process.  Frequent communication with these groups is important for the “buy-in” needed to use the needs assessment results. </a:t>
            </a:r>
          </a:p>
          <a:p>
            <a:pPr marL="285750" indent="-285750">
              <a:buFont typeface="Wingdings" panose="05000000000000000000" pitchFamily="2" charset="2"/>
              <a:buChar char="q"/>
            </a:pPr>
            <a:r>
              <a:rPr lang="en-US" dirty="0"/>
              <a:t>Document the research base for potential solutions.</a:t>
            </a:r>
          </a:p>
          <a:p>
            <a:pPr marL="285750" indent="-285750">
              <a:buFont typeface="Wingdings" panose="05000000000000000000" pitchFamily="2" charset="2"/>
              <a:buChar char="q"/>
            </a:pPr>
            <a:r>
              <a:rPr lang="en-US" dirty="0"/>
              <a:t> Prepare a written report that describes the methods and results of the needs assessment.</a:t>
            </a:r>
          </a:p>
        </p:txBody>
      </p:sp>
    </p:spTree>
    <p:extLst>
      <p:ext uri="{BB962C8B-B14F-4D97-AF65-F5344CB8AC3E}">
        <p14:creationId xmlns:p14="http://schemas.microsoft.com/office/powerpoint/2010/main" val="2617334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54112" y="231140"/>
            <a:ext cx="11835830" cy="1356360"/>
          </a:xfrm>
        </p:spPr>
        <p:txBody>
          <a:bodyPr/>
          <a:lstStyle/>
          <a:p>
            <a:pPr algn="ctr"/>
            <a:r>
              <a:rPr lang="en-US" dirty="0">
                <a:latin typeface="Rockwell" panose="02060603020205020403" pitchFamily="18" charset="0"/>
              </a:rPr>
              <a:t>Foundation of Needs Assessments</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1300290723"/>
              </p:ext>
            </p:extLst>
          </p:nvPr>
        </p:nvGraphicFramePr>
        <p:xfrm>
          <a:off x="1395871" y="1339430"/>
          <a:ext cx="9400258" cy="2875280"/>
        </p:xfrm>
        <a:graphic>
          <a:graphicData uri="http://schemas.openxmlformats.org/drawingml/2006/table">
            <a:tbl>
              <a:tblPr firstRow="1" bandRow="1">
                <a:tableStyleId>{5C22544A-7EE6-4342-B048-85BDC9FD1C3A}</a:tableStyleId>
              </a:tblPr>
              <a:tblGrid>
                <a:gridCol w="9400258">
                  <a:extLst>
                    <a:ext uri="{9D8B030D-6E8A-4147-A177-3AD203B41FA5}">
                      <a16:colId xmlns:a16="http://schemas.microsoft.com/office/drawing/2014/main" val="743422230"/>
                    </a:ext>
                  </a:extLst>
                </a:gridCol>
              </a:tblGrid>
              <a:tr h="370840">
                <a:tc>
                  <a:txBody>
                    <a:bodyPr/>
                    <a:lstStyle/>
                    <a:p>
                      <a:r>
                        <a:rPr lang="en-US" dirty="0">
                          <a:latin typeface="Tahoma" panose="020B0604030504040204" pitchFamily="34" charset="0"/>
                          <a:ea typeface="Tahoma" panose="020B0604030504040204" pitchFamily="34" charset="0"/>
                          <a:cs typeface="Tahoma" panose="020B0604030504040204" pitchFamily="34" charset="0"/>
                        </a:rPr>
                        <a:t>Key Concepts</a:t>
                      </a:r>
                    </a:p>
                  </a:txBody>
                  <a:tcPr/>
                </a:tc>
                <a:extLst>
                  <a:ext uri="{0D108BD9-81ED-4DB2-BD59-A6C34878D82A}">
                    <a16:rowId xmlns:a16="http://schemas.microsoft.com/office/drawing/2014/main" val="2496822786"/>
                  </a:ext>
                </a:extLst>
              </a:tr>
              <a:tr h="285914">
                <a:tc>
                  <a:txBody>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1800" dirty="0">
                          <a:latin typeface="Tahoma" panose="020B0604030504040204" pitchFamily="34" charset="0"/>
                          <a:ea typeface="Tahoma" panose="020B0604030504040204" pitchFamily="34" charset="0"/>
                          <a:cs typeface="Tahoma" panose="020B0604030504040204" pitchFamily="34" charset="0"/>
                        </a:rPr>
                        <a:t>A “need” is a discrepancy or gap between “what is” and “what should be.”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1800" dirty="0">
                          <a:latin typeface="Tahoma" panose="020B0604030504040204" pitchFamily="34" charset="0"/>
                          <a:ea typeface="Tahoma" panose="020B0604030504040204" pitchFamily="34" charset="0"/>
                          <a:cs typeface="Tahoma" panose="020B0604030504040204" pitchFamily="34" charset="0"/>
                        </a:rPr>
                        <a:t>A “needs assessment” is a systematic set of procedures that are used to determine needs, examine their nature and causes, and set priorities for future action.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1800" dirty="0">
                          <a:latin typeface="Tahoma" panose="020B0604030504040204" pitchFamily="34" charset="0"/>
                          <a:ea typeface="Tahoma" panose="020B0604030504040204" pitchFamily="34" charset="0"/>
                          <a:cs typeface="Tahoma" panose="020B0604030504040204" pitchFamily="34" charset="0"/>
                        </a:rPr>
                        <a:t>In the real world, there is never enough money to meet all needs. Needs assessments are conducted to help program planners identify and select the right job before doing the job right.</a:t>
                      </a:r>
                    </a:p>
                  </a:txBody>
                  <a:tcPr/>
                </a:tc>
                <a:extLst>
                  <a:ext uri="{0D108BD9-81ED-4DB2-BD59-A6C34878D82A}">
                    <a16:rowId xmlns:a16="http://schemas.microsoft.com/office/drawing/2014/main" val="744739329"/>
                  </a:ext>
                </a:extLst>
              </a:tr>
            </a:tbl>
          </a:graphicData>
        </a:graphic>
      </p:graphicFrame>
      <p:sp>
        <p:nvSpPr>
          <p:cNvPr id="6" name="TextBox 5">
            <a:extLst>
              <a:ext uri="{FF2B5EF4-FFF2-40B4-BE49-F238E27FC236}">
                <a16:creationId xmlns:a16="http://schemas.microsoft.com/office/drawing/2014/main" id="{4C088EB7-D8AE-4B5D-9A52-9CBE13425E6C}"/>
              </a:ext>
            </a:extLst>
          </p:cNvPr>
          <p:cNvSpPr txBox="1"/>
          <p:nvPr/>
        </p:nvSpPr>
        <p:spPr>
          <a:xfrm>
            <a:off x="254285" y="6365250"/>
            <a:ext cx="7934217" cy="261610"/>
          </a:xfrm>
          <a:prstGeom prst="rect">
            <a:avLst/>
          </a:prstGeom>
          <a:noFill/>
        </p:spPr>
        <p:txBody>
          <a:bodyPr wrap="square">
            <a:spAutoFit/>
          </a:bodyPr>
          <a:lstStyle/>
          <a:p>
            <a:r>
              <a:rPr lang="en-US" sz="1100" dirty="0"/>
              <a:t>“Planning and Conducting Needs Assessments: A Practical Guide” (1995) Office of Migrant Education: 2001 New Directors Orientation   </a:t>
            </a:r>
          </a:p>
        </p:txBody>
      </p:sp>
      <p:sp>
        <p:nvSpPr>
          <p:cNvPr id="5" name="Slide Number Placeholder 4">
            <a:extLst>
              <a:ext uri="{FF2B5EF4-FFF2-40B4-BE49-F238E27FC236}">
                <a16:creationId xmlns:a16="http://schemas.microsoft.com/office/drawing/2014/main" id="{03D881DC-1306-4384-9186-F46866F2A405}"/>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2</a:t>
            </a:fld>
            <a:endParaRPr lang="en-US" sz="2800" b="1" dirty="0"/>
          </a:p>
        </p:txBody>
      </p:sp>
      <p:graphicFrame>
        <p:nvGraphicFramePr>
          <p:cNvPr id="8" name="Content Placeholder 3">
            <a:extLst>
              <a:ext uri="{FF2B5EF4-FFF2-40B4-BE49-F238E27FC236}">
                <a16:creationId xmlns:a16="http://schemas.microsoft.com/office/drawing/2014/main" id="{50133698-96D5-4EF6-B70C-58870397CEB7}"/>
              </a:ext>
            </a:extLst>
          </p:cNvPr>
          <p:cNvGraphicFramePr>
            <a:graphicFrameLocks/>
          </p:cNvGraphicFramePr>
          <p:nvPr>
            <p:extLst>
              <p:ext uri="{D42A27DB-BD31-4B8C-83A1-F6EECF244321}">
                <p14:modId xmlns:p14="http://schemas.microsoft.com/office/powerpoint/2010/main" val="2028726125"/>
              </p:ext>
            </p:extLst>
          </p:nvPr>
        </p:nvGraphicFramePr>
        <p:xfrm>
          <a:off x="1395871" y="4360064"/>
          <a:ext cx="9400258" cy="1771714"/>
        </p:xfrm>
        <a:graphic>
          <a:graphicData uri="http://schemas.openxmlformats.org/drawingml/2006/table">
            <a:tbl>
              <a:tblPr firstRow="1" bandRow="1">
                <a:tableStyleId>{5C22544A-7EE6-4342-B048-85BDC9FD1C3A}</a:tableStyleId>
              </a:tblPr>
              <a:tblGrid>
                <a:gridCol w="9400258">
                  <a:extLst>
                    <a:ext uri="{9D8B030D-6E8A-4147-A177-3AD203B41FA5}">
                      <a16:colId xmlns:a16="http://schemas.microsoft.com/office/drawing/2014/main" val="743422230"/>
                    </a:ext>
                  </a:extLst>
                </a:gridCol>
              </a:tblGrid>
              <a:tr h="370840">
                <a:tc>
                  <a:txBody>
                    <a:bodyPr/>
                    <a:lstStyle/>
                    <a:p>
                      <a:r>
                        <a:rPr lang="en-US" dirty="0">
                          <a:latin typeface="Tahoma" panose="020B0604030504040204" pitchFamily="34" charset="0"/>
                          <a:ea typeface="Tahoma" panose="020B0604030504040204" pitchFamily="34" charset="0"/>
                          <a:cs typeface="Tahoma" panose="020B0604030504040204" pitchFamily="34" charset="0"/>
                        </a:rPr>
                        <a:t>Learning Objectives</a:t>
                      </a:r>
                    </a:p>
                  </a:txBody>
                  <a:tcPr>
                    <a:solidFill>
                      <a:srgbClr val="00B050"/>
                    </a:solidFill>
                  </a:tcPr>
                </a:tc>
                <a:extLst>
                  <a:ext uri="{0D108BD9-81ED-4DB2-BD59-A6C34878D82A}">
                    <a16:rowId xmlns:a16="http://schemas.microsoft.com/office/drawing/2014/main" val="2496822786"/>
                  </a:ext>
                </a:extLst>
              </a:tr>
              <a:tr h="285914">
                <a:tc>
                  <a:txBody>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000" dirty="0">
                          <a:latin typeface="Tahoma" panose="020B0604030504040204" pitchFamily="34" charset="0"/>
                          <a:ea typeface="Tahoma" panose="020B0604030504040204" pitchFamily="34" charset="0"/>
                          <a:cs typeface="Tahoma" panose="020B0604030504040204" pitchFamily="34" charset="0"/>
                        </a:rPr>
                        <a:t>What is a needs assessment?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000" dirty="0">
                          <a:latin typeface="Tahoma" panose="020B0604030504040204" pitchFamily="34" charset="0"/>
                          <a:ea typeface="Tahoma" panose="020B0604030504040204" pitchFamily="34" charset="0"/>
                          <a:cs typeface="Tahoma" panose="020B0604030504040204" pitchFamily="34" charset="0"/>
                        </a:rPr>
                        <a:t>What steps are involved in conducting a needs assessment?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000" dirty="0">
                          <a:latin typeface="Tahoma" panose="020B0604030504040204" pitchFamily="34" charset="0"/>
                          <a:ea typeface="Tahoma" panose="020B0604030504040204" pitchFamily="34" charset="0"/>
                          <a:cs typeface="Tahoma" panose="020B0604030504040204" pitchFamily="34" charset="0"/>
                        </a:rPr>
                        <a:t>What aspects of a needs assessment are important to its success?</a:t>
                      </a:r>
                    </a:p>
                  </a:txBody>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1524077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513708" y="231140"/>
            <a:ext cx="11096090" cy="672203"/>
          </a:xfrm>
        </p:spPr>
        <p:txBody>
          <a:bodyPr>
            <a:normAutofit fontScale="90000"/>
          </a:bodyPr>
          <a:lstStyle/>
          <a:p>
            <a:r>
              <a:rPr lang="en-US" dirty="0">
                <a:latin typeface="Rockwell" panose="02060603020205020403" pitchFamily="18" charset="0"/>
              </a:rPr>
              <a:t>Definition of Key Terms</a:t>
            </a:r>
          </a:p>
        </p:txBody>
      </p:sp>
      <p:sp>
        <p:nvSpPr>
          <p:cNvPr id="6" name="TextBox 5">
            <a:extLst>
              <a:ext uri="{FF2B5EF4-FFF2-40B4-BE49-F238E27FC236}">
                <a16:creationId xmlns:a16="http://schemas.microsoft.com/office/drawing/2014/main" id="{4C088EB7-D8AE-4B5D-9A52-9CBE13425E6C}"/>
              </a:ext>
            </a:extLst>
          </p:cNvPr>
          <p:cNvSpPr txBox="1"/>
          <p:nvPr/>
        </p:nvSpPr>
        <p:spPr>
          <a:xfrm>
            <a:off x="254285" y="6365250"/>
            <a:ext cx="7934217" cy="261610"/>
          </a:xfrm>
          <a:prstGeom prst="rect">
            <a:avLst/>
          </a:prstGeom>
          <a:noFill/>
        </p:spPr>
        <p:txBody>
          <a:bodyPr wrap="square">
            <a:spAutoFit/>
          </a:bodyPr>
          <a:lstStyle/>
          <a:p>
            <a:r>
              <a:rPr lang="en-US" sz="1100" dirty="0"/>
              <a:t>“Planning and Conducting Needs Assessments: A Practical Guide” (1995) Office of Migrant Education: 2001 New Directors Orientation   </a:t>
            </a:r>
          </a:p>
        </p:txBody>
      </p:sp>
      <p:sp>
        <p:nvSpPr>
          <p:cNvPr id="5" name="Slide Number Placeholder 4">
            <a:extLst>
              <a:ext uri="{FF2B5EF4-FFF2-40B4-BE49-F238E27FC236}">
                <a16:creationId xmlns:a16="http://schemas.microsoft.com/office/drawing/2014/main" id="{03D881DC-1306-4384-9186-F46866F2A405}"/>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3</a:t>
            </a:fld>
            <a:endParaRPr lang="en-US" sz="2800" b="1" dirty="0"/>
          </a:p>
        </p:txBody>
      </p:sp>
      <p:pic>
        <p:nvPicPr>
          <p:cNvPr id="10" name="Picture 9">
            <a:extLst>
              <a:ext uri="{FF2B5EF4-FFF2-40B4-BE49-F238E27FC236}">
                <a16:creationId xmlns:a16="http://schemas.microsoft.com/office/drawing/2014/main" id="{94017252-0EF1-4F97-8016-DB003F402467}"/>
              </a:ext>
            </a:extLst>
          </p:cNvPr>
          <p:cNvPicPr>
            <a:picLocks noChangeAspect="1"/>
          </p:cNvPicPr>
          <p:nvPr/>
        </p:nvPicPr>
        <p:blipFill rotWithShape="1">
          <a:blip r:embed="rId2"/>
          <a:srcRect l="18943" t="51622" r="66598" b="23926"/>
          <a:stretch/>
        </p:blipFill>
        <p:spPr>
          <a:xfrm>
            <a:off x="470959" y="3487503"/>
            <a:ext cx="5187068" cy="2467154"/>
          </a:xfrm>
          <a:prstGeom prst="rect">
            <a:avLst/>
          </a:prstGeom>
        </p:spPr>
      </p:pic>
      <p:sp>
        <p:nvSpPr>
          <p:cNvPr id="13" name="TextBox 12">
            <a:extLst>
              <a:ext uri="{FF2B5EF4-FFF2-40B4-BE49-F238E27FC236}">
                <a16:creationId xmlns:a16="http://schemas.microsoft.com/office/drawing/2014/main" id="{5798FDFC-335E-47B6-BC7D-4FD367FCC915}"/>
              </a:ext>
            </a:extLst>
          </p:cNvPr>
          <p:cNvSpPr txBox="1"/>
          <p:nvPr/>
        </p:nvSpPr>
        <p:spPr>
          <a:xfrm>
            <a:off x="693444" y="1375190"/>
            <a:ext cx="4964583" cy="1692771"/>
          </a:xfrm>
          <a:prstGeom prst="rect">
            <a:avLst/>
          </a:prstGeom>
          <a:noFill/>
        </p:spPr>
        <p:txBody>
          <a:bodyPr wrap="square" rtlCol="0">
            <a:spAutoFit/>
          </a:bodyPr>
          <a:lstStyle/>
          <a:p>
            <a:r>
              <a:rPr lang="en-US" sz="3200" b="1" dirty="0">
                <a:latin typeface="Abadi" panose="020B0604020104020204" pitchFamily="34" charset="0"/>
              </a:rPr>
              <a:t>“Need” </a:t>
            </a:r>
            <a:r>
              <a:rPr lang="en-US" dirty="0">
                <a:latin typeface="Abadi" panose="020B0604020104020204" pitchFamily="34" charset="0"/>
              </a:rPr>
              <a:t>refers to the gap or discrepancy between a present state (what is) and the desired state (what should be).  The need is neither the present nor the future state; it is the gap between them.</a:t>
            </a:r>
          </a:p>
        </p:txBody>
      </p:sp>
      <p:sp>
        <p:nvSpPr>
          <p:cNvPr id="14" name="TextBox 13">
            <a:extLst>
              <a:ext uri="{FF2B5EF4-FFF2-40B4-BE49-F238E27FC236}">
                <a16:creationId xmlns:a16="http://schemas.microsoft.com/office/drawing/2014/main" id="{755251B2-33AD-44FA-B47C-2431264BC1F4}"/>
              </a:ext>
            </a:extLst>
          </p:cNvPr>
          <p:cNvSpPr txBox="1"/>
          <p:nvPr/>
        </p:nvSpPr>
        <p:spPr>
          <a:xfrm>
            <a:off x="6533975" y="1375190"/>
            <a:ext cx="5331941" cy="4524315"/>
          </a:xfrm>
          <a:prstGeom prst="rect">
            <a:avLst/>
          </a:prstGeom>
          <a:noFill/>
        </p:spPr>
        <p:txBody>
          <a:bodyPr wrap="square" rtlCol="0">
            <a:spAutoFit/>
          </a:bodyPr>
          <a:lstStyle/>
          <a:p>
            <a:r>
              <a:rPr lang="en-US" sz="3200" b="1" dirty="0">
                <a:latin typeface="Abadi" panose="020B0604020104020204" pitchFamily="34" charset="0"/>
              </a:rPr>
              <a:t>“Target Group” </a:t>
            </a:r>
          </a:p>
          <a:p>
            <a:r>
              <a:rPr lang="en-US" sz="1600" dirty="0">
                <a:latin typeface="Calibri" panose="020F0502020204030204" pitchFamily="34" charset="0"/>
                <a:cs typeface="Calibri" panose="020F0502020204030204" pitchFamily="34" charset="0"/>
              </a:rPr>
              <a:t>Needs Assessments are focused on particular target groups in a system.   Common target groups in the Ryan White settings include clients, patients, families, subrecipients, staff, Recipients, administrators, and the community-at-large.  </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Ideally, needs assessments are initially conducted to determine the needs of the people (i.e., service receivers) for whom the organization or system exists (e.g., people with HIV).   However, a needs assessment often takes into account needs identified in other parts of a system.   For example, a needs assessment might include the concerns of the “service providers” (e.g. case managers, counselors, or medical providers — the people who have a direct relationship with the service receivers) or “system issues” (e.g., availability of programs, services, and staff; level of services available; and access to appropriate services).</a:t>
            </a:r>
          </a:p>
        </p:txBody>
      </p:sp>
    </p:spTree>
    <p:extLst>
      <p:ext uri="{BB962C8B-B14F-4D97-AF65-F5344CB8AC3E}">
        <p14:creationId xmlns:p14="http://schemas.microsoft.com/office/powerpoint/2010/main" val="71237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513708" y="551753"/>
            <a:ext cx="11096090" cy="672203"/>
          </a:xfrm>
        </p:spPr>
        <p:txBody>
          <a:bodyPr>
            <a:normAutofit fontScale="90000"/>
          </a:bodyPr>
          <a:lstStyle/>
          <a:p>
            <a:r>
              <a:rPr lang="en-US" dirty="0">
                <a:latin typeface="Rockwell" panose="02060603020205020403" pitchFamily="18" charset="0"/>
              </a:rPr>
              <a:t>Definition of Key Terms</a:t>
            </a:r>
          </a:p>
        </p:txBody>
      </p:sp>
      <p:sp>
        <p:nvSpPr>
          <p:cNvPr id="6" name="TextBox 5">
            <a:extLst>
              <a:ext uri="{FF2B5EF4-FFF2-40B4-BE49-F238E27FC236}">
                <a16:creationId xmlns:a16="http://schemas.microsoft.com/office/drawing/2014/main" id="{4C088EB7-D8AE-4B5D-9A52-9CBE13425E6C}"/>
              </a:ext>
            </a:extLst>
          </p:cNvPr>
          <p:cNvSpPr txBox="1"/>
          <p:nvPr/>
        </p:nvSpPr>
        <p:spPr>
          <a:xfrm>
            <a:off x="254285" y="6365250"/>
            <a:ext cx="7934217" cy="261610"/>
          </a:xfrm>
          <a:prstGeom prst="rect">
            <a:avLst/>
          </a:prstGeom>
          <a:noFill/>
        </p:spPr>
        <p:txBody>
          <a:bodyPr wrap="square">
            <a:spAutoFit/>
          </a:bodyPr>
          <a:lstStyle/>
          <a:p>
            <a:r>
              <a:rPr lang="en-US" sz="1100" dirty="0"/>
              <a:t>“Planning and Conducting Needs Assessments: A Practical Guide” (1995) Office of Migrant Education: 2001 New Directors Orientation   </a:t>
            </a:r>
          </a:p>
        </p:txBody>
      </p:sp>
      <p:sp>
        <p:nvSpPr>
          <p:cNvPr id="5" name="Slide Number Placeholder 4">
            <a:extLst>
              <a:ext uri="{FF2B5EF4-FFF2-40B4-BE49-F238E27FC236}">
                <a16:creationId xmlns:a16="http://schemas.microsoft.com/office/drawing/2014/main" id="{03D881DC-1306-4384-9186-F46866F2A405}"/>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4</a:t>
            </a:fld>
            <a:endParaRPr lang="en-US" sz="2800" b="1" dirty="0"/>
          </a:p>
        </p:txBody>
      </p:sp>
      <p:sp>
        <p:nvSpPr>
          <p:cNvPr id="13" name="TextBox 12">
            <a:extLst>
              <a:ext uri="{FF2B5EF4-FFF2-40B4-BE49-F238E27FC236}">
                <a16:creationId xmlns:a16="http://schemas.microsoft.com/office/drawing/2014/main" id="{5798FDFC-335E-47B6-BC7D-4FD367FCC915}"/>
              </a:ext>
            </a:extLst>
          </p:cNvPr>
          <p:cNvSpPr txBox="1"/>
          <p:nvPr/>
        </p:nvSpPr>
        <p:spPr>
          <a:xfrm>
            <a:off x="881868" y="1727133"/>
            <a:ext cx="10727930" cy="3631763"/>
          </a:xfrm>
          <a:prstGeom prst="rect">
            <a:avLst/>
          </a:prstGeom>
          <a:noFill/>
        </p:spPr>
        <p:txBody>
          <a:bodyPr wrap="square" rtlCol="0">
            <a:spAutoFit/>
          </a:bodyPr>
          <a:lstStyle/>
          <a:p>
            <a:r>
              <a:rPr lang="en-US" sz="3200" b="1" dirty="0">
                <a:latin typeface="Abadi" panose="020B0604020104020204" pitchFamily="34" charset="0"/>
              </a:rPr>
              <a:t>“Need Assessment” </a:t>
            </a:r>
            <a:r>
              <a:rPr lang="en-US" dirty="0">
                <a:latin typeface="Abadi" panose="020B0604020104020204" pitchFamily="34" charset="0"/>
              </a:rPr>
              <a:t>A “Needs Assessment” is a systematic approach that progresses through a defined series of phases.   Needs Assessment focuses on the ends  (i.e., outcomes) to be attained, rather than the means (i.e., process).  For example, viral suppression achievement is an outcome whereas viral load lab testing is a means toward that end. </a:t>
            </a:r>
          </a:p>
          <a:p>
            <a:endParaRPr lang="en-US" dirty="0">
              <a:latin typeface="Abadi" panose="020B0604020104020204" pitchFamily="34" charset="0"/>
            </a:endParaRPr>
          </a:p>
          <a:p>
            <a:r>
              <a:rPr lang="en-US" dirty="0">
                <a:latin typeface="Abadi" panose="020B0604020104020204" pitchFamily="34" charset="0"/>
              </a:rPr>
              <a:t>It gathers data by means of established procedures and methods designed for specific purposes.  The kinds and scope of methods are selected to fit the purposes and context of the needs assessment. </a:t>
            </a:r>
          </a:p>
          <a:p>
            <a:endParaRPr lang="en-US" dirty="0">
              <a:latin typeface="Abadi" panose="020B0604020104020204" pitchFamily="34" charset="0"/>
            </a:endParaRPr>
          </a:p>
          <a:p>
            <a:r>
              <a:rPr lang="en-US" dirty="0">
                <a:latin typeface="Abadi" panose="020B0604020104020204" pitchFamily="34" charset="0"/>
              </a:rPr>
              <a:t>Needs assessments set priorities and determine the criteria for solutions so that planners and managers can make sound decisions. Needs assessment sets criteria for determining how best to allocate available money, people, facilities, and other resources. Needs assessment leads to action that will improve programs, services, organizational structure, and operations, or a combination of these elements. </a:t>
            </a:r>
          </a:p>
        </p:txBody>
      </p:sp>
    </p:spTree>
    <p:extLst>
      <p:ext uri="{BB962C8B-B14F-4D97-AF65-F5344CB8AC3E}">
        <p14:creationId xmlns:p14="http://schemas.microsoft.com/office/powerpoint/2010/main" val="3539473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915618" y="244867"/>
            <a:ext cx="9875520" cy="1356360"/>
          </a:xfrm>
        </p:spPr>
        <p:txBody>
          <a:bodyPr/>
          <a:lstStyle/>
          <a:p>
            <a:r>
              <a:rPr lang="en-US" dirty="0">
                <a:latin typeface="Rockwell" panose="02060603020205020403" pitchFamily="18" charset="0"/>
              </a:rPr>
              <a:t>A Three-Phase Model of Assessment</a:t>
            </a:r>
          </a:p>
        </p:txBody>
      </p:sp>
      <p:pic>
        <p:nvPicPr>
          <p:cNvPr id="5" name="Graphic 4" descr="Pencil">
            <a:extLst>
              <a:ext uri="{FF2B5EF4-FFF2-40B4-BE49-F238E27FC236}">
                <a16:creationId xmlns:a16="http://schemas.microsoft.com/office/drawing/2014/main" id="{0A74E1BB-B1CA-413B-8313-F68AA049A9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32977" y="356736"/>
            <a:ext cx="767542" cy="767542"/>
          </a:xfrm>
          <a:prstGeom prst="rect">
            <a:avLst/>
          </a:prstGeom>
        </p:spPr>
      </p:pic>
      <p:pic>
        <p:nvPicPr>
          <p:cNvPr id="9" name="Picture 8">
            <a:extLst>
              <a:ext uri="{FF2B5EF4-FFF2-40B4-BE49-F238E27FC236}">
                <a16:creationId xmlns:a16="http://schemas.microsoft.com/office/drawing/2014/main" id="{555803D6-E12F-4DB3-8138-080243C7D01A}"/>
              </a:ext>
            </a:extLst>
          </p:cNvPr>
          <p:cNvPicPr>
            <a:picLocks noChangeAspect="1"/>
          </p:cNvPicPr>
          <p:nvPr/>
        </p:nvPicPr>
        <p:blipFill rotWithShape="1">
          <a:blip r:embed="rId4"/>
          <a:srcRect l="12075" t="22105" r="67214" b="11396"/>
          <a:stretch/>
        </p:blipFill>
        <p:spPr>
          <a:xfrm>
            <a:off x="2854187" y="1224951"/>
            <a:ext cx="5865962" cy="5297142"/>
          </a:xfrm>
          <a:prstGeom prst="rect">
            <a:avLst/>
          </a:prstGeom>
        </p:spPr>
      </p:pic>
      <p:sp>
        <p:nvSpPr>
          <p:cNvPr id="10" name="Slide Number Placeholder 4">
            <a:extLst>
              <a:ext uri="{FF2B5EF4-FFF2-40B4-BE49-F238E27FC236}">
                <a16:creationId xmlns:a16="http://schemas.microsoft.com/office/drawing/2014/main" id="{6320CEB7-2F74-404B-88FC-37665185A95D}"/>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5</a:t>
            </a:fld>
            <a:endParaRPr lang="en-US" sz="2800" b="1" dirty="0"/>
          </a:p>
        </p:txBody>
      </p:sp>
    </p:spTree>
    <p:extLst>
      <p:ext uri="{BB962C8B-B14F-4D97-AF65-F5344CB8AC3E}">
        <p14:creationId xmlns:p14="http://schemas.microsoft.com/office/powerpoint/2010/main" val="3942404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Phase I</a:t>
            </a:r>
          </a:p>
        </p:txBody>
      </p:sp>
      <p:pic>
        <p:nvPicPr>
          <p:cNvPr id="5" name="Graphic 4" descr="Teacher">
            <a:extLst>
              <a:ext uri="{FF2B5EF4-FFF2-40B4-BE49-F238E27FC236}">
                <a16:creationId xmlns:a16="http://schemas.microsoft.com/office/drawing/2014/main" id="{79AA3F49-E7A4-4660-84DA-0DC43809C2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28308" y="411947"/>
            <a:ext cx="914400" cy="914400"/>
          </a:xfrm>
          <a:prstGeom prst="rect">
            <a:avLst/>
          </a:prstGeom>
        </p:spPr>
      </p:pic>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4213700131"/>
              </p:ext>
            </p:extLst>
          </p:nvPr>
        </p:nvGraphicFramePr>
        <p:xfrm>
          <a:off x="1159668" y="1601227"/>
          <a:ext cx="9872664" cy="4435869"/>
        </p:xfrm>
        <a:graphic>
          <a:graphicData uri="http://schemas.openxmlformats.org/drawingml/2006/table">
            <a:tbl>
              <a:tblPr firstRow="1" bandRow="1">
                <a:tableStyleId>{5C22544A-7EE6-4342-B048-85BDC9FD1C3A}</a:tableStyleId>
              </a:tblPr>
              <a:tblGrid>
                <a:gridCol w="4936332">
                  <a:extLst>
                    <a:ext uri="{9D8B030D-6E8A-4147-A177-3AD203B41FA5}">
                      <a16:colId xmlns:a16="http://schemas.microsoft.com/office/drawing/2014/main" val="743422230"/>
                    </a:ext>
                  </a:extLst>
                </a:gridCol>
                <a:gridCol w="4936332">
                  <a:extLst>
                    <a:ext uri="{9D8B030D-6E8A-4147-A177-3AD203B41FA5}">
                      <a16:colId xmlns:a16="http://schemas.microsoft.com/office/drawing/2014/main" val="777156215"/>
                    </a:ext>
                  </a:extLst>
                </a:gridCol>
              </a:tblGrid>
              <a:tr h="472727">
                <a:tc>
                  <a:txBody>
                    <a:bodyPr/>
                    <a:lstStyle/>
                    <a:p>
                      <a:r>
                        <a:rPr lang="en-US" dirty="0">
                          <a:latin typeface="Tahoma" panose="020B0604030504040204" pitchFamily="34" charset="0"/>
                          <a:ea typeface="Tahoma" panose="020B0604030504040204" pitchFamily="34" charset="0"/>
                          <a:cs typeface="Tahoma" panose="020B0604030504040204" pitchFamily="34" charset="0"/>
                        </a:rPr>
                        <a:t>You will…</a:t>
                      </a:r>
                    </a:p>
                  </a:txBody>
                  <a:tcPr/>
                </a:tc>
                <a:tc rowSpan="2">
                  <a:txBody>
                    <a:bodyPr/>
                    <a:lstStyle/>
                    <a:p>
                      <a:pPr marL="0" indent="0" algn="ctr">
                        <a:lnSpc>
                          <a:spcPct val="150000"/>
                        </a:lnSpc>
                        <a:buFont typeface="Wingdings" panose="05000000000000000000" pitchFamily="2" charset="2"/>
                        <a:buNone/>
                      </a:pPr>
                      <a:r>
                        <a:rPr lang="en-US" sz="1600" dirty="0">
                          <a:latin typeface="Tahoma" panose="020B0604030504040204" pitchFamily="34" charset="0"/>
                          <a:ea typeface="Tahoma" panose="020B0604030504040204" pitchFamily="34" charset="0"/>
                          <a:cs typeface="Tahoma" panose="020B0604030504040204" pitchFamily="34" charset="0"/>
                        </a:rPr>
                        <a:t>The purpose of Phase I is to investigate what is already known about the needs of the target group; to determine the focus and scope of the needs assessment; and to gain commitment for all stages of the assessment; including the use of the findings for program planning and implementation.</a:t>
                      </a:r>
                    </a:p>
                  </a:txBody>
                  <a:tcPr anchor="ctr"/>
                </a:tc>
                <a:extLst>
                  <a:ext uri="{0D108BD9-81ED-4DB2-BD59-A6C34878D82A}">
                    <a16:rowId xmlns:a16="http://schemas.microsoft.com/office/drawing/2014/main" val="2496822786"/>
                  </a:ext>
                </a:extLst>
              </a:tr>
              <a:tr h="3963142">
                <a:tc>
                  <a:txBody>
                    <a:bodyPr/>
                    <a:lstStyle/>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lang="en-US" sz="2400" b="0" i="0" dirty="0">
                          <a:latin typeface="Tahoma" panose="020B0604030504040204" pitchFamily="34" charset="0"/>
                          <a:ea typeface="Tahoma" panose="020B0604030504040204" pitchFamily="34" charset="0"/>
                          <a:cs typeface="Tahoma" panose="020B0604030504040204" pitchFamily="34" charset="0"/>
                        </a:rPr>
                        <a:t>Prepare a Management Plan </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lang="en-US" sz="2400" b="0" i="0" dirty="0">
                          <a:latin typeface="Tahoma" panose="020B0604030504040204" pitchFamily="34" charset="0"/>
                          <a:ea typeface="Tahoma" panose="020B0604030504040204" pitchFamily="34" charset="0"/>
                          <a:cs typeface="Tahoma" panose="020B0604030504040204" pitchFamily="34" charset="0"/>
                        </a:rPr>
                        <a:t>Identify Concerns </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lang="en-US" sz="2400" b="0" i="0" dirty="0">
                          <a:latin typeface="Tahoma" panose="020B0604030504040204" pitchFamily="34" charset="0"/>
                          <a:ea typeface="Tahoma" panose="020B0604030504040204" pitchFamily="34" charset="0"/>
                          <a:cs typeface="Tahoma" panose="020B0604030504040204" pitchFamily="34" charset="0"/>
                        </a:rPr>
                        <a:t>Determine Measurable Indicators </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lang="en-US" sz="2400" b="0" i="0" dirty="0">
                          <a:latin typeface="Tahoma" panose="020B0604030504040204" pitchFamily="34" charset="0"/>
                          <a:ea typeface="Tahoma" panose="020B0604030504040204" pitchFamily="34" charset="0"/>
                          <a:cs typeface="Tahoma" panose="020B0604030504040204" pitchFamily="34" charset="0"/>
                        </a:rPr>
                        <a:t>Consider Data Sources </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lang="en-US" sz="2400" b="0" i="0" dirty="0">
                          <a:latin typeface="Tahoma" panose="020B0604030504040204" pitchFamily="34" charset="0"/>
                          <a:ea typeface="Tahoma" panose="020B0604030504040204" pitchFamily="34" charset="0"/>
                          <a:cs typeface="Tahoma" panose="020B0604030504040204" pitchFamily="34" charset="0"/>
                        </a:rPr>
                        <a:t>Decide Preliminary Priorities </a:t>
                      </a:r>
                    </a:p>
                  </a:txBody>
                  <a:tcPr/>
                </a:tc>
                <a:tc vMerge="1">
                  <a:txBody>
                    <a:bodyPr/>
                    <a:lstStyle/>
                    <a:p>
                      <a:pPr marL="285750" indent="-285750">
                        <a:lnSpc>
                          <a:spcPct val="150000"/>
                        </a:lnSpc>
                        <a:buFont typeface="Wingdings" panose="05000000000000000000" pitchFamily="2" charset="2"/>
                        <a:buChar char="Ø"/>
                      </a:pPr>
                      <a:r>
                        <a:rPr lang="en-US" sz="1600" dirty="0">
                          <a:latin typeface="Tahoma" panose="020B0604030504040204" pitchFamily="34" charset="0"/>
                          <a:ea typeface="Tahoma" panose="020B0604030504040204" pitchFamily="34" charset="0"/>
                          <a:cs typeface="Tahoma" panose="020B0604030504040204" pitchFamily="34" charset="0"/>
                        </a:rPr>
                        <a:t>be at the front of the whole class</a:t>
                      </a:r>
                    </a:p>
                    <a:p>
                      <a:pPr marL="285750" indent="-285750">
                        <a:lnSpc>
                          <a:spcPct val="150000"/>
                        </a:lnSpc>
                        <a:buFont typeface="Wingdings" panose="05000000000000000000" pitchFamily="2" charset="2"/>
                        <a:buChar char="Ø"/>
                      </a:pPr>
                      <a:r>
                        <a:rPr lang="en-US" sz="1600" dirty="0">
                          <a:latin typeface="Tahoma" panose="020B0604030504040204" pitchFamily="34" charset="0"/>
                          <a:ea typeface="Tahoma" panose="020B0604030504040204" pitchFamily="34" charset="0"/>
                          <a:cs typeface="Tahoma" panose="020B0604030504040204" pitchFamily="34" charset="0"/>
                        </a:rPr>
                        <a:t>present a quick mini lesson on something that is important to </a:t>
                      </a:r>
                      <a:r>
                        <a:rPr lang="en-US" sz="1600" b="1" u="sng" dirty="0">
                          <a:latin typeface="Tahoma" panose="020B0604030504040204" pitchFamily="34" charset="0"/>
                          <a:ea typeface="Tahoma" panose="020B0604030504040204" pitchFamily="34" charset="0"/>
                          <a:cs typeface="Tahoma" panose="020B0604030504040204" pitchFamily="34" charset="0"/>
                        </a:rPr>
                        <a:t>ALL</a:t>
                      </a:r>
                      <a:r>
                        <a:rPr lang="en-US" sz="1600" dirty="0">
                          <a:latin typeface="Tahoma" panose="020B0604030504040204" pitchFamily="34" charset="0"/>
                          <a:ea typeface="Tahoma" panose="020B0604030504040204" pitchFamily="34" charset="0"/>
                          <a:cs typeface="Tahoma" panose="020B0604030504040204" pitchFamily="34" charset="0"/>
                        </a:rPr>
                        <a:t> students</a:t>
                      </a:r>
                    </a:p>
                    <a:p>
                      <a:pPr marL="285750" indent="-285750">
                        <a:lnSpc>
                          <a:spcPct val="150000"/>
                        </a:lnSpc>
                        <a:buFont typeface="Wingdings" panose="05000000000000000000" pitchFamily="2" charset="2"/>
                        <a:buChar char="Ø"/>
                      </a:pPr>
                      <a:r>
                        <a:rPr lang="en-US" sz="1600" dirty="0">
                          <a:latin typeface="Tahoma" panose="020B0604030504040204" pitchFamily="34" charset="0"/>
                          <a:ea typeface="Tahoma" panose="020B0604030504040204" pitchFamily="34" charset="0"/>
                          <a:cs typeface="Tahoma" panose="020B0604030504040204" pitchFamily="34" charset="0"/>
                        </a:rPr>
                        <a:t>answer any questions you may have</a:t>
                      </a:r>
                    </a:p>
                    <a:p>
                      <a:pPr marL="285750" indent="-285750">
                        <a:lnSpc>
                          <a:spcPct val="150000"/>
                        </a:lnSpc>
                        <a:buFont typeface="Wingdings" panose="05000000000000000000" pitchFamily="2" charset="2"/>
                        <a:buChar char="Ø"/>
                      </a:pPr>
                      <a:r>
                        <a:rPr lang="en-US" sz="1600" dirty="0">
                          <a:latin typeface="Tahoma" panose="020B0604030504040204" pitchFamily="34" charset="0"/>
                          <a:ea typeface="Tahoma" panose="020B0604030504040204" pitchFamily="34" charset="0"/>
                          <a:cs typeface="Tahoma" panose="020B0604030504040204" pitchFamily="34" charset="0"/>
                        </a:rPr>
                        <a:t>allow you to have discussions with your classmates about what we are learning (</a:t>
                      </a:r>
                      <a:r>
                        <a:rPr lang="en-US" sz="1600" i="1" dirty="0">
                          <a:latin typeface="Tahoma" panose="020B0604030504040204" pitchFamily="34" charset="0"/>
                          <a:ea typeface="Tahoma" panose="020B0604030504040204" pitchFamily="34" charset="0"/>
                          <a:cs typeface="Tahoma" panose="020B0604030504040204" pitchFamily="34" charset="0"/>
                        </a:rPr>
                        <a:t>just wait for my signal!</a:t>
                      </a:r>
                      <a:r>
                        <a:rPr lang="en-US" sz="1600" dirty="0">
                          <a:latin typeface="Tahoma" panose="020B0604030504040204" pitchFamily="34" charset="0"/>
                          <a:ea typeface="Tahoma" panose="020B0604030504040204" pitchFamily="34" charset="0"/>
                          <a:cs typeface="Tahoma" panose="020B0604030504040204" pitchFamily="34" charset="0"/>
                        </a:rPr>
                        <a:t>)</a:t>
                      </a:r>
                    </a:p>
                    <a:p>
                      <a:pPr marL="285750" indent="-285750">
                        <a:lnSpc>
                          <a:spcPct val="150000"/>
                        </a:lnSpc>
                        <a:buFont typeface="Wingdings" panose="05000000000000000000" pitchFamily="2" charset="2"/>
                        <a:buChar char="Ø"/>
                      </a:pPr>
                      <a:r>
                        <a:rPr lang="en-US" sz="1600" dirty="0">
                          <a:latin typeface="Tahoma" panose="020B0604030504040204" pitchFamily="34" charset="0"/>
                          <a:ea typeface="Tahoma" panose="020B0604030504040204" pitchFamily="34" charset="0"/>
                          <a:cs typeface="Tahoma" panose="020B0604030504040204" pitchFamily="34" charset="0"/>
                        </a:rPr>
                        <a:t>give directions for what comes next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1600" dirty="0">
                          <a:latin typeface="Tahoma" panose="020B0604030504040204" pitchFamily="34" charset="0"/>
                          <a:ea typeface="Tahoma" panose="020B0604030504040204" pitchFamily="34" charset="0"/>
                          <a:cs typeface="Tahoma" panose="020B0604030504040204" pitchFamily="34" charset="0"/>
                        </a:rPr>
                        <a:t>be tracking respectful and responsible student behavior as I work with my small groups with &lt;insert behavior system&gt;</a:t>
                      </a:r>
                    </a:p>
                  </a:txBody>
                  <a:tcPr/>
                </a:tc>
                <a:extLst>
                  <a:ext uri="{0D108BD9-81ED-4DB2-BD59-A6C34878D82A}">
                    <a16:rowId xmlns:a16="http://schemas.microsoft.com/office/drawing/2014/main" val="744739329"/>
                  </a:ext>
                </a:extLst>
              </a:tr>
            </a:tbl>
          </a:graphicData>
        </a:graphic>
      </p:graphicFrame>
      <p:sp>
        <p:nvSpPr>
          <p:cNvPr id="6" name="Slide Number Placeholder 4">
            <a:extLst>
              <a:ext uri="{FF2B5EF4-FFF2-40B4-BE49-F238E27FC236}">
                <a16:creationId xmlns:a16="http://schemas.microsoft.com/office/drawing/2014/main" id="{572495AE-C257-47D2-927B-6CD744988889}"/>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6</a:t>
            </a:fld>
            <a:endParaRPr lang="en-US" sz="2800" b="1" dirty="0"/>
          </a:p>
        </p:txBody>
      </p:sp>
    </p:spTree>
    <p:extLst>
      <p:ext uri="{BB962C8B-B14F-4D97-AF65-F5344CB8AC3E}">
        <p14:creationId xmlns:p14="http://schemas.microsoft.com/office/powerpoint/2010/main" val="3922258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Phase I: Explore “What is” </a:t>
            </a:r>
          </a:p>
        </p:txBody>
      </p:sp>
      <p:sp>
        <p:nvSpPr>
          <p:cNvPr id="9" name="TextBox 8">
            <a:extLst>
              <a:ext uri="{FF2B5EF4-FFF2-40B4-BE49-F238E27FC236}">
                <a16:creationId xmlns:a16="http://schemas.microsoft.com/office/drawing/2014/main" id="{0BEFBA7B-F158-4440-9F1D-1EC09B89171E}"/>
              </a:ext>
            </a:extLst>
          </p:cNvPr>
          <p:cNvSpPr txBox="1"/>
          <p:nvPr/>
        </p:nvSpPr>
        <p:spPr>
          <a:xfrm>
            <a:off x="1158095" y="1370495"/>
            <a:ext cx="10202893" cy="1200329"/>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Two major objectives of the exploration phase are gaining: </a:t>
            </a:r>
          </a:p>
          <a:p>
            <a:pPr marL="800100" lvl="1" indent="-342900">
              <a:buFont typeface="+mj-lt"/>
              <a:buAutoNum type="arabicPeriod"/>
            </a:pPr>
            <a:r>
              <a:rPr lang="en-US" dirty="0">
                <a:latin typeface="Calibri" panose="020F0502020204030204" pitchFamily="34" charset="0"/>
                <a:cs typeface="Calibri" panose="020F0502020204030204" pitchFamily="34" charset="0"/>
              </a:rPr>
              <a:t>a sense of commitment to the needs assessment at all levels in the organization; and </a:t>
            </a:r>
          </a:p>
          <a:p>
            <a:pPr marL="800100" lvl="1" indent="-342900">
              <a:buFont typeface="+mj-lt"/>
              <a:buAutoNum type="arabicPeriod"/>
            </a:pPr>
            <a:r>
              <a:rPr lang="en-US" dirty="0">
                <a:latin typeface="Calibri" panose="020F0502020204030204" pitchFamily="34" charset="0"/>
                <a:cs typeface="Calibri" panose="020F0502020204030204" pitchFamily="34" charset="0"/>
              </a:rPr>
              <a:t>an assurance that decision-makers will follow-up (i.e., use) the findings with appropriate and timely action. </a:t>
            </a:r>
          </a:p>
        </p:txBody>
      </p:sp>
      <p:pic>
        <p:nvPicPr>
          <p:cNvPr id="11" name="Picture 10">
            <a:extLst>
              <a:ext uri="{FF2B5EF4-FFF2-40B4-BE49-F238E27FC236}">
                <a16:creationId xmlns:a16="http://schemas.microsoft.com/office/drawing/2014/main" id="{1FF4815D-EE53-4865-A546-270D36CB126B}"/>
              </a:ext>
            </a:extLst>
          </p:cNvPr>
          <p:cNvPicPr>
            <a:picLocks noChangeAspect="1"/>
          </p:cNvPicPr>
          <p:nvPr/>
        </p:nvPicPr>
        <p:blipFill rotWithShape="1">
          <a:blip r:embed="rId2"/>
          <a:srcRect l="11061" t="31616" r="74091" b="24973"/>
          <a:stretch/>
        </p:blipFill>
        <p:spPr>
          <a:xfrm>
            <a:off x="946924" y="2726855"/>
            <a:ext cx="4459462" cy="3666836"/>
          </a:xfrm>
          <a:prstGeom prst="rect">
            <a:avLst/>
          </a:prstGeom>
        </p:spPr>
      </p:pic>
      <p:pic>
        <p:nvPicPr>
          <p:cNvPr id="13" name="Picture 12">
            <a:extLst>
              <a:ext uri="{FF2B5EF4-FFF2-40B4-BE49-F238E27FC236}">
                <a16:creationId xmlns:a16="http://schemas.microsoft.com/office/drawing/2014/main" id="{E8BD5A6D-D95E-4536-9B9F-200E6423A4C8}"/>
              </a:ext>
            </a:extLst>
          </p:cNvPr>
          <p:cNvPicPr>
            <a:picLocks noChangeAspect="1"/>
          </p:cNvPicPr>
          <p:nvPr/>
        </p:nvPicPr>
        <p:blipFill rotWithShape="1">
          <a:blip r:embed="rId3"/>
          <a:srcRect l="11061" t="42660" r="74318" b="28518"/>
          <a:stretch/>
        </p:blipFill>
        <p:spPr>
          <a:xfrm>
            <a:off x="6259541" y="2650835"/>
            <a:ext cx="4248291" cy="2355273"/>
          </a:xfrm>
          <a:prstGeom prst="rect">
            <a:avLst/>
          </a:prstGeom>
        </p:spPr>
      </p:pic>
      <p:sp>
        <p:nvSpPr>
          <p:cNvPr id="14" name="Slide Number Placeholder 4">
            <a:extLst>
              <a:ext uri="{FF2B5EF4-FFF2-40B4-BE49-F238E27FC236}">
                <a16:creationId xmlns:a16="http://schemas.microsoft.com/office/drawing/2014/main" id="{95FBB8FD-485B-4A3D-AA1E-3BC7CCB6D6CF}"/>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7</a:t>
            </a:fld>
            <a:endParaRPr lang="en-US" sz="2800" b="1" dirty="0"/>
          </a:p>
        </p:txBody>
      </p:sp>
    </p:spTree>
    <p:extLst>
      <p:ext uri="{BB962C8B-B14F-4D97-AF65-F5344CB8AC3E}">
        <p14:creationId xmlns:p14="http://schemas.microsoft.com/office/powerpoint/2010/main" val="1713653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Phase I: Explore “What is” </a:t>
            </a:r>
            <a:r>
              <a:rPr lang="en-US" sz="2800" dirty="0">
                <a:latin typeface="Rockwell" panose="02060603020205020403" pitchFamily="18" charset="0"/>
              </a:rPr>
              <a:t>(continued)</a:t>
            </a:r>
            <a:r>
              <a:rPr lang="en-US" dirty="0">
                <a:latin typeface="Rockwell" panose="02060603020205020403" pitchFamily="18" charset="0"/>
              </a:rPr>
              <a:t> </a:t>
            </a:r>
          </a:p>
        </p:txBody>
      </p:sp>
      <p:pic>
        <p:nvPicPr>
          <p:cNvPr id="5" name="Picture 4">
            <a:extLst>
              <a:ext uri="{FF2B5EF4-FFF2-40B4-BE49-F238E27FC236}">
                <a16:creationId xmlns:a16="http://schemas.microsoft.com/office/drawing/2014/main" id="{C9E225E3-36C5-4C2C-8820-F6895EAD6C23}"/>
              </a:ext>
            </a:extLst>
          </p:cNvPr>
          <p:cNvPicPr>
            <a:picLocks noChangeAspect="1"/>
          </p:cNvPicPr>
          <p:nvPr/>
        </p:nvPicPr>
        <p:blipFill rotWithShape="1">
          <a:blip r:embed="rId2"/>
          <a:srcRect l="11212" t="27307" r="75000" b="18822"/>
          <a:stretch/>
        </p:blipFill>
        <p:spPr>
          <a:xfrm>
            <a:off x="1219714" y="1508865"/>
            <a:ext cx="4206566" cy="4622601"/>
          </a:xfrm>
          <a:prstGeom prst="rect">
            <a:avLst/>
          </a:prstGeom>
        </p:spPr>
      </p:pic>
      <p:pic>
        <p:nvPicPr>
          <p:cNvPr id="7" name="Picture 6" descr="Multi-colored paper-craft art">
            <a:extLst>
              <a:ext uri="{FF2B5EF4-FFF2-40B4-BE49-F238E27FC236}">
                <a16:creationId xmlns:a16="http://schemas.microsoft.com/office/drawing/2014/main" id="{2F6EF9A6-C210-4C91-8786-B0023DF57A69}"/>
              </a:ext>
            </a:extLst>
          </p:cNvPr>
          <p:cNvPicPr>
            <a:picLocks noChangeAspect="1"/>
          </p:cNvPicPr>
          <p:nvPr/>
        </p:nvPicPr>
        <p:blipFill>
          <a:blip r:embed="rId3"/>
          <a:stretch>
            <a:fillRect/>
          </a:stretch>
        </p:blipFill>
        <p:spPr>
          <a:xfrm>
            <a:off x="5962357" y="1752790"/>
            <a:ext cx="5461870" cy="3641247"/>
          </a:xfrm>
          <a:prstGeom prst="rect">
            <a:avLst/>
          </a:prstGeom>
        </p:spPr>
      </p:pic>
      <p:sp>
        <p:nvSpPr>
          <p:cNvPr id="12" name="Slide Number Placeholder 4">
            <a:extLst>
              <a:ext uri="{FF2B5EF4-FFF2-40B4-BE49-F238E27FC236}">
                <a16:creationId xmlns:a16="http://schemas.microsoft.com/office/drawing/2014/main" id="{4C571FD1-A06E-4603-A55C-2CC31C8EFCC7}"/>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8</a:t>
            </a:fld>
            <a:endParaRPr lang="en-US" sz="2800" b="1" dirty="0"/>
          </a:p>
        </p:txBody>
      </p:sp>
    </p:spTree>
    <p:extLst>
      <p:ext uri="{BB962C8B-B14F-4D97-AF65-F5344CB8AC3E}">
        <p14:creationId xmlns:p14="http://schemas.microsoft.com/office/powerpoint/2010/main" val="1767842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Groups Activity</a:t>
            </a:r>
          </a:p>
        </p:txBody>
      </p:sp>
      <p:pic>
        <p:nvPicPr>
          <p:cNvPr id="5" name="Graphic 4" descr="Meeting">
            <a:extLst>
              <a:ext uri="{FF2B5EF4-FFF2-40B4-BE49-F238E27FC236}">
                <a16:creationId xmlns:a16="http://schemas.microsoft.com/office/drawing/2014/main" id="{BC7F4CA9-C0CE-4E72-97F6-F2A2156DD6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78087" y="465847"/>
            <a:ext cx="914400" cy="914400"/>
          </a:xfrm>
          <a:prstGeom prst="rect">
            <a:avLst/>
          </a:prstGeom>
        </p:spPr>
      </p:pic>
      <p:graphicFrame>
        <p:nvGraphicFramePr>
          <p:cNvPr id="8" name="Table 8">
            <a:extLst>
              <a:ext uri="{FF2B5EF4-FFF2-40B4-BE49-F238E27FC236}">
                <a16:creationId xmlns:a16="http://schemas.microsoft.com/office/drawing/2014/main" id="{2292231D-81B7-46CB-A41F-013C678430E1}"/>
              </a:ext>
            </a:extLst>
          </p:cNvPr>
          <p:cNvGraphicFramePr>
            <a:graphicFrameLocks noGrp="1"/>
          </p:cNvGraphicFramePr>
          <p:nvPr>
            <p:extLst>
              <p:ext uri="{D42A27DB-BD31-4B8C-83A1-F6EECF244321}">
                <p14:modId xmlns:p14="http://schemas.microsoft.com/office/powerpoint/2010/main" val="3736662872"/>
              </p:ext>
            </p:extLst>
          </p:nvPr>
        </p:nvGraphicFramePr>
        <p:xfrm>
          <a:off x="1219714" y="1244292"/>
          <a:ext cx="6000595" cy="5852160"/>
        </p:xfrm>
        <a:graphic>
          <a:graphicData uri="http://schemas.openxmlformats.org/drawingml/2006/table">
            <a:tbl>
              <a:tblPr firstRow="1" bandRow="1">
                <a:tableStyleId>{5C22544A-7EE6-4342-B048-85BDC9FD1C3A}</a:tableStyleId>
              </a:tblPr>
              <a:tblGrid>
                <a:gridCol w="6000595">
                  <a:extLst>
                    <a:ext uri="{9D8B030D-6E8A-4147-A177-3AD203B41FA5}">
                      <a16:colId xmlns:a16="http://schemas.microsoft.com/office/drawing/2014/main" val="1103700521"/>
                    </a:ext>
                  </a:extLst>
                </a:gridCol>
              </a:tblGrid>
              <a:tr h="5303520">
                <a:tc>
                  <a:txBody>
                    <a:bodyPr/>
                    <a:lstStyle/>
                    <a:p>
                      <a:r>
                        <a:rPr lang="en-US" dirty="0"/>
                        <a:t>GOAL(s) of the Needs Assessment:</a:t>
                      </a:r>
                    </a:p>
                    <a:p>
                      <a:endParaRPr lang="en-US" dirty="0"/>
                    </a:p>
                    <a:p>
                      <a:endParaRPr lang="en-US" dirty="0"/>
                    </a:p>
                    <a:p>
                      <a:r>
                        <a:rPr lang="en-US" dirty="0"/>
                        <a:t>1. Increased Viral Suppression </a:t>
                      </a:r>
                    </a:p>
                    <a:p>
                      <a:r>
                        <a:rPr lang="en-US" dirty="0"/>
                        <a:t>2. Link newly diagnosed people to care (2 business days)</a:t>
                      </a:r>
                    </a:p>
                    <a:p>
                      <a:r>
                        <a:rPr lang="en-US" dirty="0"/>
                        <a:t>3. Improved Health Outcomes</a:t>
                      </a:r>
                    </a:p>
                    <a:p>
                      <a:r>
                        <a:rPr lang="en-US" dirty="0"/>
                        <a:t>4. Reducing Stigma</a:t>
                      </a:r>
                    </a:p>
                    <a:p>
                      <a:r>
                        <a:rPr lang="en-US" dirty="0"/>
                        <a:t>5. Health Education </a:t>
                      </a:r>
                      <a:r>
                        <a:rPr lang="en-US" dirty="0" err="1"/>
                        <a:t>i.e</a:t>
                      </a:r>
                      <a:r>
                        <a:rPr lang="en-US" dirty="0"/>
                        <a:t>, STIs, disease progression </a:t>
                      </a:r>
                    </a:p>
                    <a:p>
                      <a:r>
                        <a:rPr lang="en-US" dirty="0"/>
                        <a:t>6. COVID &amp; HIV</a:t>
                      </a:r>
                    </a:p>
                    <a:p>
                      <a:r>
                        <a:rPr lang="en-US" dirty="0"/>
                        <a:t>7. Retaining people in care</a:t>
                      </a:r>
                    </a:p>
                    <a:p>
                      <a:r>
                        <a:rPr lang="en-US" dirty="0"/>
                        <a:t>8. Make sure PLWHA have all resources to meet monthly living expenses</a:t>
                      </a:r>
                    </a:p>
                    <a:p>
                      <a:r>
                        <a:rPr lang="en-US" dirty="0"/>
                        <a:t>9. Increase the use of biomedical interventions </a:t>
                      </a:r>
                    </a:p>
                    <a:p>
                      <a:r>
                        <a:rPr lang="en-US" dirty="0"/>
                        <a:t>10. Geocoding subpopulations of focus</a:t>
                      </a:r>
                    </a:p>
                    <a:p>
                      <a:r>
                        <a:rPr lang="en-US" dirty="0"/>
                        <a:t>11. Address disparities </a:t>
                      </a:r>
                    </a:p>
                    <a:p>
                      <a:r>
                        <a:rPr lang="en-US" dirty="0"/>
                        <a:t>12. Address Mental Health/Substance Use disorders </a:t>
                      </a:r>
                    </a:p>
                    <a:p>
                      <a:r>
                        <a:rPr lang="en-US" dirty="0"/>
                        <a:t>13. Treatment Adherence</a:t>
                      </a:r>
                    </a:p>
                    <a:p>
                      <a:r>
                        <a:rPr lang="en-US" dirty="0"/>
                        <a:t>14. Housing </a:t>
                      </a:r>
                    </a:p>
                    <a:p>
                      <a:r>
                        <a:rPr lang="en-US" dirty="0"/>
                        <a:t> </a:t>
                      </a:r>
                    </a:p>
                    <a:p>
                      <a:endParaRPr lang="en-US" dirty="0"/>
                    </a:p>
                    <a:p>
                      <a:endParaRPr lang="en-US" dirty="0"/>
                    </a:p>
                  </a:txBody>
                  <a:tcPr/>
                </a:tc>
                <a:extLst>
                  <a:ext uri="{0D108BD9-81ED-4DB2-BD59-A6C34878D82A}">
                    <a16:rowId xmlns:a16="http://schemas.microsoft.com/office/drawing/2014/main" val="1700566708"/>
                  </a:ext>
                </a:extLst>
              </a:tr>
            </a:tbl>
          </a:graphicData>
        </a:graphic>
      </p:graphicFrame>
      <p:sp>
        <p:nvSpPr>
          <p:cNvPr id="10" name="TextBox 9">
            <a:extLst>
              <a:ext uri="{FF2B5EF4-FFF2-40B4-BE49-F238E27FC236}">
                <a16:creationId xmlns:a16="http://schemas.microsoft.com/office/drawing/2014/main" id="{1FB5E4FD-7372-4F34-927E-9B930C062299}"/>
              </a:ext>
            </a:extLst>
          </p:cNvPr>
          <p:cNvSpPr txBox="1"/>
          <p:nvPr/>
        </p:nvSpPr>
        <p:spPr>
          <a:xfrm>
            <a:off x="7444596" y="1601227"/>
            <a:ext cx="4425352" cy="1754326"/>
          </a:xfrm>
          <a:prstGeom prst="rect">
            <a:avLst/>
          </a:prstGeom>
          <a:noFill/>
        </p:spPr>
        <p:txBody>
          <a:bodyPr wrap="square">
            <a:spAutoFit/>
          </a:bodyPr>
          <a:lstStyle/>
          <a:p>
            <a:pPr marL="285750" indent="-285750">
              <a:buFont typeface="Wingdings" panose="05000000000000000000" pitchFamily="2" charset="2"/>
              <a:buChar char="Ø"/>
            </a:pPr>
            <a:r>
              <a:rPr lang="en-US" b="1" dirty="0"/>
              <a:t>Reach consensus on the goals (desired outcomes) of greatest importance to the target group. </a:t>
            </a:r>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r>
              <a:rPr lang="en-US" b="1" dirty="0"/>
              <a:t>Refine the list of goals to the top 3 – 5 goals. </a:t>
            </a:r>
          </a:p>
        </p:txBody>
      </p:sp>
      <p:sp>
        <p:nvSpPr>
          <p:cNvPr id="11" name="Slide Number Placeholder 4">
            <a:extLst>
              <a:ext uri="{FF2B5EF4-FFF2-40B4-BE49-F238E27FC236}">
                <a16:creationId xmlns:a16="http://schemas.microsoft.com/office/drawing/2014/main" id="{8482BA83-CADD-4DBC-A9B7-72A31E9FA7E0}"/>
              </a:ext>
            </a:extLst>
          </p:cNvPr>
          <p:cNvSpPr>
            <a:spLocks noGrp="1"/>
          </p:cNvSpPr>
          <p:nvPr>
            <p:ph type="sldNum" sz="quarter" idx="12"/>
          </p:nvPr>
        </p:nvSpPr>
        <p:spPr>
          <a:xfrm>
            <a:off x="10159699" y="6182687"/>
            <a:ext cx="1706217" cy="365125"/>
          </a:xfrm>
        </p:spPr>
        <p:txBody>
          <a:bodyPr/>
          <a:lstStyle/>
          <a:p>
            <a:fld id="{6D22F896-40B5-4ADD-8801-0D06FADFA095}" type="slidenum">
              <a:rPr lang="en-US" sz="2800" b="1" smtClean="0"/>
              <a:t>9</a:t>
            </a:fld>
            <a:endParaRPr lang="en-US" sz="2800" b="1" dirty="0"/>
          </a:p>
        </p:txBody>
      </p:sp>
    </p:spTree>
    <p:extLst>
      <p:ext uri="{BB962C8B-B14F-4D97-AF65-F5344CB8AC3E}">
        <p14:creationId xmlns:p14="http://schemas.microsoft.com/office/powerpoint/2010/main" val="3140436231"/>
      </p:ext>
    </p:extLst>
  </p:cSld>
  <p:clrMapOvr>
    <a:masterClrMapping/>
  </p:clrMapOvr>
</p:sld>
</file>

<file path=ppt/theme/theme1.xml><?xml version="1.0" encoding="utf-8"?>
<a:theme xmlns:a="http://schemas.openxmlformats.org/drawingml/2006/main" name="Basi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TF55885775_Student does teacher does_v2.potx" id="{618315E5-C348-40CF-AD40-05C2F7C13378}" vid="{0C991BBE-F1C3-4926-9687-DBEAAE8C92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F1ABED-93B7-45AC-A513-2CB1FF159AFF}">
  <ds:schemaRefs>
    <ds:schemaRef ds:uri="http://schemas.microsoft.com/sharepoint/v3/contenttype/forms"/>
  </ds:schemaRefs>
</ds:datastoreItem>
</file>

<file path=customXml/itemProps2.xml><?xml version="1.0" encoding="utf-8"?>
<ds:datastoreItem xmlns:ds="http://schemas.openxmlformats.org/officeDocument/2006/customXml" ds:itemID="{3D6CA70E-ED75-4FF0-A862-8EF12B737755}">
  <ds:schemaRefs>
    <ds:schemaRef ds:uri="http://schemas.microsoft.com/office/2006/documentManagement/types"/>
    <ds:schemaRef ds:uri="http://schemas.microsoft.com/office/2006/metadata/properties"/>
    <ds:schemaRef ds:uri="http://www.w3.org/XML/1998/namespace"/>
    <ds:schemaRef ds:uri="http://purl.org/dc/terms/"/>
    <ds:schemaRef ds:uri="16c05727-aa75-4e4a-9b5f-8a80a1165891"/>
    <ds:schemaRef ds:uri="http://purl.org/dc/elements/1.1/"/>
    <ds:schemaRef ds:uri="71af3243-3dd4-4a8d-8c0d-dd76da1f02a5"/>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79B27744-7857-4992-B755-05855FC591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Student does, teacher does</Template>
  <TotalTime>163</TotalTime>
  <Words>1568</Words>
  <Application>Microsoft Macintosh PowerPoint</Application>
  <PresentationFormat>Widescreen</PresentationFormat>
  <Paragraphs>144</Paragraphs>
  <Slides>17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Abadi</vt:lpstr>
      <vt:lpstr>Arial</vt:lpstr>
      <vt:lpstr>Calibri</vt:lpstr>
      <vt:lpstr>Corbel</vt:lpstr>
      <vt:lpstr>Rockwell</vt:lpstr>
      <vt:lpstr>Tahoma</vt:lpstr>
      <vt:lpstr>Wingdings</vt:lpstr>
      <vt:lpstr>Basis</vt:lpstr>
      <vt:lpstr>2022/23 Needs Assessment Planning Planning &amp; Development Committee Thursday, March 10, 2022</vt:lpstr>
      <vt:lpstr>Foundation of Needs Assessments</vt:lpstr>
      <vt:lpstr>Definition of Key Terms</vt:lpstr>
      <vt:lpstr>Definition of Key Terms</vt:lpstr>
      <vt:lpstr>A Three-Phase Model of Assessment</vt:lpstr>
      <vt:lpstr>Phase I</vt:lpstr>
      <vt:lpstr>Phase I: Explore “What is” </vt:lpstr>
      <vt:lpstr>Phase I: Explore “What is” (continued) </vt:lpstr>
      <vt:lpstr>Groups Activity</vt:lpstr>
      <vt:lpstr>Groups Activity</vt:lpstr>
      <vt:lpstr>Groups Activity</vt:lpstr>
      <vt:lpstr>Phase II: Data Gathering and Analysis</vt:lpstr>
      <vt:lpstr>Phase II: Data Gathering and Analysis</vt:lpstr>
      <vt:lpstr>Tool: Identifying &amp; Analyzing Causes (Cause and Consequence Analysis)</vt:lpstr>
      <vt:lpstr>Phase III: Decision Making</vt:lpstr>
      <vt:lpstr>Phase III: Decision Making</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2022/23 Needs Assessment Planning Planning &amp; Development Committee Thursday, March 10, 2022</dc:title>
  <dc:creator>Thomas Rodriguez-Schucker</dc:creator>
  <cp:lastModifiedBy>Deryk Jackson</cp:lastModifiedBy>
  <cp:revision>2</cp:revision>
  <dcterms:created xsi:type="dcterms:W3CDTF">2022-03-10T13:34:46Z</dcterms:created>
  <dcterms:modified xsi:type="dcterms:W3CDTF">2022-03-10T16:37:26Z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