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31" r:id="rId1"/>
  </p:sldMasterIdLst>
  <p:notesMasterIdLst>
    <p:notesMasterId r:id="rId30"/>
  </p:notesMasterIdLst>
  <p:handoutMasterIdLst>
    <p:handoutMasterId r:id="rId31"/>
  </p:handoutMasterIdLst>
  <p:sldIdLst>
    <p:sldId id="283" r:id="rId2"/>
    <p:sldId id="256" r:id="rId3"/>
    <p:sldId id="269" r:id="rId4"/>
    <p:sldId id="268" r:id="rId5"/>
    <p:sldId id="267" r:id="rId6"/>
    <p:sldId id="266" r:id="rId7"/>
    <p:sldId id="265" r:id="rId8"/>
    <p:sldId id="289" r:id="rId9"/>
    <p:sldId id="264" r:id="rId10"/>
    <p:sldId id="263" r:id="rId11"/>
    <p:sldId id="261" r:id="rId12"/>
    <p:sldId id="290" r:id="rId13"/>
    <p:sldId id="258" r:id="rId14"/>
    <p:sldId id="297" r:id="rId15"/>
    <p:sldId id="270" r:id="rId16"/>
    <p:sldId id="271" r:id="rId17"/>
    <p:sldId id="276" r:id="rId18"/>
    <p:sldId id="277" r:id="rId19"/>
    <p:sldId id="279" r:id="rId20"/>
    <p:sldId id="296" r:id="rId21"/>
    <p:sldId id="275" r:id="rId22"/>
    <p:sldId id="280" r:id="rId23"/>
    <p:sldId id="282" r:id="rId24"/>
    <p:sldId id="291" r:id="rId25"/>
    <p:sldId id="292" r:id="rId26"/>
    <p:sldId id="293" r:id="rId27"/>
    <p:sldId id="294" r:id="rId28"/>
    <p:sldId id="295" r:id="rId29"/>
  </p:sldIdLst>
  <p:sldSz cx="9144000" cy="6858000" type="screen4x3"/>
  <p:notesSz cx="7077075" cy="9051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65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5" tIns="46292" rIns="92585" bIns="4629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1613" y="1"/>
            <a:ext cx="3065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5" tIns="46292" rIns="92585" bIns="4629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594726"/>
            <a:ext cx="3065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5" tIns="46292" rIns="92585" bIns="4629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1613" y="8594726"/>
            <a:ext cx="3065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5" tIns="46292" rIns="92585" bIns="4629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100"/>
            </a:lvl1pPr>
          </a:lstStyle>
          <a:p>
            <a:pPr>
              <a:defRPr/>
            </a:pPr>
            <a:fld id="{7D1AE7D4-0667-4FD7-86A8-D5FE85D893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457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65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5" tIns="46292" rIns="92585" bIns="4629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1613" y="1"/>
            <a:ext cx="3065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5" tIns="46292" rIns="92585" bIns="4629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685800"/>
            <a:ext cx="4562475" cy="3422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2976" y="4335463"/>
            <a:ext cx="5191125" cy="403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5" tIns="46292" rIns="92585" bIns="462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594726"/>
            <a:ext cx="3065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5" tIns="46292" rIns="92585" bIns="4629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1613" y="8594726"/>
            <a:ext cx="3065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5" tIns="46292" rIns="92585" bIns="4629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100"/>
            </a:lvl1pPr>
          </a:lstStyle>
          <a:p>
            <a:pPr>
              <a:defRPr/>
            </a:pPr>
            <a:fld id="{945E2E2E-A456-4530-9181-EDA7B7CF52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2124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8663" indent="-2794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0775" indent="-2238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8450" indent="-2238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7713" indent="-2238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4913" indent="-2238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2113" indent="-2238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9313" indent="-2238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6513" indent="-2238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FDEB944-AF66-4EC2-BABB-CD631E16B571}" type="slidenum">
              <a:rPr kumimoji="0" lang="en-US" altLang="en-US" sz="1100" smtClean="0"/>
              <a:pPr>
                <a:spcBef>
                  <a:spcPct val="0"/>
                </a:spcBef>
              </a:pPr>
              <a:t>12</a:t>
            </a:fld>
            <a:endParaRPr kumimoji="0" lang="en-US" altLang="en-US" sz="1100" smtClean="0"/>
          </a:p>
        </p:txBody>
      </p:sp>
    </p:spTree>
    <p:extLst>
      <p:ext uri="{BB962C8B-B14F-4D97-AF65-F5344CB8AC3E}">
        <p14:creationId xmlns:p14="http://schemas.microsoft.com/office/powerpoint/2010/main" val="1531229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30,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10A9E-86F7-4414-83BA-C81A8AD5BF8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00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30,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DC817-0F90-4A76-933F-C22288FB754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776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30,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949050-4F60-42C3-BF05-87816BEC29D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093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30,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6DB36-BAF3-4693-A10A-8D928B41A51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9222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30,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318A8-2500-45FF-B8BC-E35994AAED4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299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30,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9FE6A-385E-43DC-9B5D-955273856E0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1331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30, 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AA0EB1-2B56-4DDD-9FFC-6BEAA72B8D1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79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30,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F20B5-089D-4754-9625-97F8F912D04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26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30, 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A4207C-5C03-48AE-89B0-119FC347FEB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989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November 30,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8EC09FB-866E-4129-9CC6-4A26188B3C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5016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30,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E1A722-2141-471B-9AB6-E602E967409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26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November 30,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1CAA9AE-1A43-40FE-BC3F-86A879D2739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751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87438" y="1582260"/>
            <a:ext cx="7772400" cy="171450"/>
          </a:xfrm>
        </p:spPr>
        <p:txBody>
          <a:bodyPr>
            <a:normAutofit fontScale="90000"/>
          </a:bodyPr>
          <a:lstStyle/>
          <a:p>
            <a:r>
              <a:rPr lang="en-US" altLang="en-US" sz="3200" b="1" dirty="0" smtClean="0"/>
              <a:t/>
            </a:r>
            <a:br>
              <a:rPr lang="en-US" altLang="en-US" sz="3200" b="1" dirty="0" smtClean="0"/>
            </a:br>
            <a:r>
              <a:rPr lang="en-US" altLang="en-US" sz="3200" b="1" dirty="0"/>
              <a:t/>
            </a:r>
            <a:br>
              <a:rPr lang="en-US" altLang="en-US" sz="3200" b="1" dirty="0"/>
            </a:br>
            <a:r>
              <a:rPr lang="en-US" altLang="en-US" sz="3200" b="1" dirty="0" smtClean="0"/>
              <a:t/>
            </a:r>
            <a:br>
              <a:rPr lang="en-US" altLang="en-US" sz="3200" b="1" dirty="0" smtClean="0"/>
            </a:br>
            <a:r>
              <a:rPr lang="en-US" altLang="en-US" sz="3200" b="1" dirty="0" smtClean="0"/>
              <a:t>2019 </a:t>
            </a:r>
            <a:r>
              <a:rPr lang="en-US" altLang="en-US" sz="3200" b="1" dirty="0" smtClean="0"/>
              <a:t>Orientation for </a:t>
            </a:r>
            <a:r>
              <a:rPr lang="en-US" altLang="en-US" sz="3200" b="1" dirty="0" smtClean="0"/>
              <a:t>Prospective New Members </a:t>
            </a:r>
            <a:r>
              <a:rPr lang="en-US" altLang="en-US" sz="3200" b="1" dirty="0" smtClean="0"/>
              <a:t/>
            </a:r>
            <a:br>
              <a:rPr lang="en-US" altLang="en-US" sz="3200" b="1" dirty="0" smtClean="0"/>
            </a:br>
            <a:endParaRPr lang="en-US" altLang="en-US" sz="3200" b="1" dirty="0" smtClean="0"/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1447800" y="4800600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kumimoji="0" lang="en-US" altLang="en-US" sz="2400"/>
          </a:p>
        </p:txBody>
      </p:sp>
      <p:sp>
        <p:nvSpPr>
          <p:cNvPr id="5126" name="Rectangle 1"/>
          <p:cNvSpPr>
            <a:spLocks noChangeArrowheads="1"/>
          </p:cNvSpPr>
          <p:nvPr/>
        </p:nvSpPr>
        <p:spPr bwMode="auto">
          <a:xfrm>
            <a:off x="1087438" y="3608388"/>
            <a:ext cx="76755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2400" b="1" dirty="0"/>
              <a:t/>
            </a:r>
            <a:br>
              <a:rPr kumimoji="0" lang="en-US" altLang="en-US" sz="2400" b="1" dirty="0"/>
            </a:br>
            <a:endParaRPr kumimoji="0" lang="en-US" altLang="en-US" sz="2400" dirty="0"/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1229519" y="4648200"/>
            <a:ext cx="73914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1800" dirty="0"/>
              <a:t>Bergen-Passaic </a:t>
            </a:r>
            <a:r>
              <a:rPr kumimoji="0" lang="en-US" altLang="en-US" sz="1800" dirty="0" err="1"/>
              <a:t>TGA</a:t>
            </a:r>
            <a:r>
              <a:rPr kumimoji="0" lang="en-US" altLang="en-US" sz="1800" dirty="0"/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1800" dirty="0"/>
              <a:t>Chief Elected Official (CEO), </a:t>
            </a:r>
            <a:r>
              <a:rPr kumimoji="0" lang="en-US" altLang="en-US" sz="1800" dirty="0" smtClean="0"/>
              <a:t>Mayor </a:t>
            </a:r>
            <a:r>
              <a:rPr kumimoji="0" lang="en-US" altLang="en-US" sz="1800" dirty="0"/>
              <a:t>Andre </a:t>
            </a:r>
            <a:r>
              <a:rPr kumimoji="0" lang="en-US" altLang="en-US" sz="1800" dirty="0" err="1" smtClean="0"/>
              <a:t>Sayegh</a:t>
            </a:r>
            <a:endParaRPr kumimoji="0" lang="en-US" altLang="en-US" sz="18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1800" dirty="0"/>
              <a:t>Administered by the City of Paterson, Dept. of Health and Human Services, Funded by Health Resources and Services Administration Bureau (</a:t>
            </a:r>
            <a:r>
              <a:rPr kumimoji="0" lang="en-US" altLang="en-US" sz="1800" dirty="0" err="1"/>
              <a:t>HRSA</a:t>
            </a:r>
            <a:r>
              <a:rPr kumimoji="0" lang="en-US" altLang="en-US" sz="1800" dirty="0"/>
              <a:t>), HIV/AIDS Bureau (</a:t>
            </a:r>
            <a:r>
              <a:rPr kumimoji="0" lang="en-US" altLang="en-US" sz="1800" dirty="0" err="1"/>
              <a:t>HAB</a:t>
            </a:r>
            <a:r>
              <a:rPr kumimoji="0" lang="en-US" altLang="en-US" sz="1800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46182"/>
            <a:ext cx="5630069" cy="1825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49563" y="533400"/>
            <a:ext cx="7602534" cy="1143000"/>
          </a:xfrm>
        </p:spPr>
        <p:txBody>
          <a:bodyPr/>
          <a:lstStyle/>
          <a:p>
            <a:r>
              <a:rPr lang="en-US" altLang="en-US" sz="3600" dirty="0" smtClean="0"/>
              <a:t>What is the Planning </a:t>
            </a:r>
            <a:r>
              <a:rPr lang="en-US" altLang="en-US" sz="3600" dirty="0" smtClean="0"/>
              <a:t>&amp; Development Committee (</a:t>
            </a:r>
            <a:r>
              <a:rPr lang="en-US" altLang="en-US" sz="3600" dirty="0" err="1" smtClean="0"/>
              <a:t>P&amp;D</a:t>
            </a:r>
            <a:r>
              <a:rPr lang="en-US" altLang="en-US" sz="3600" dirty="0" smtClean="0"/>
              <a:t>) </a:t>
            </a:r>
            <a:r>
              <a:rPr lang="en-US" altLang="en-US" sz="3600" dirty="0"/>
              <a:t>r</a:t>
            </a:r>
            <a:r>
              <a:rPr lang="en-US" altLang="en-US" sz="3600" dirty="0" smtClean="0"/>
              <a:t>esponsible for? </a:t>
            </a:r>
            <a:endParaRPr lang="en-US" altLang="en-US" sz="3600" dirty="0" smtClean="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81000" y="1828800"/>
            <a:ext cx="8534399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sz="2000" dirty="0" err="1" smtClean="0"/>
              <a:t>P&amp;D</a:t>
            </a:r>
            <a:r>
              <a:rPr kumimoji="0" lang="en-US" altLang="en-US" sz="2000" dirty="0" smtClean="0"/>
              <a:t> assists </a:t>
            </a:r>
            <a:r>
              <a:rPr kumimoji="0" lang="en-US" altLang="en-US" sz="2000" dirty="0"/>
              <a:t>the </a:t>
            </a:r>
            <a:r>
              <a:rPr kumimoji="0" lang="en-US" altLang="en-US" sz="2000" dirty="0" smtClean="0"/>
              <a:t>Planning </a:t>
            </a:r>
            <a:r>
              <a:rPr kumimoji="0" lang="en-US" altLang="en-US" sz="2000" dirty="0"/>
              <a:t>C</a:t>
            </a:r>
            <a:r>
              <a:rPr kumimoji="0" lang="en-US" altLang="en-US" sz="2000" dirty="0" smtClean="0"/>
              <a:t>ouncil </a:t>
            </a:r>
            <a:r>
              <a:rPr kumimoji="0" lang="en-US" altLang="en-US" sz="2000" dirty="0"/>
              <a:t>with the mandated activities set forth by </a:t>
            </a:r>
            <a:r>
              <a:rPr kumimoji="0" lang="en-US" altLang="en-US" sz="2000" dirty="0" err="1"/>
              <a:t>HRSA</a:t>
            </a:r>
            <a:r>
              <a:rPr kumimoji="0" lang="en-US" altLang="en-US" sz="2000" dirty="0"/>
              <a:t>. </a:t>
            </a:r>
            <a:endParaRPr kumimoji="0" lang="en-US" altLang="en-US" sz="2000" dirty="0" smtClean="0"/>
          </a:p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sz="2000" dirty="0" err="1" smtClean="0"/>
              <a:t>P&amp;D</a:t>
            </a:r>
            <a:r>
              <a:rPr kumimoji="0" lang="en-US" altLang="en-US" sz="2000" dirty="0" smtClean="0"/>
              <a:t> </a:t>
            </a:r>
            <a:r>
              <a:rPr kumimoji="0" lang="en-US" altLang="en-US" sz="2000" dirty="0"/>
              <a:t>is charged with overseeing the Integrated HIV Prevention and Care Plan </a:t>
            </a:r>
            <a:r>
              <a:rPr kumimoji="0" lang="en-US" altLang="en-US" sz="2000" dirty="0" smtClean="0"/>
              <a:t>and </a:t>
            </a:r>
            <a:r>
              <a:rPr kumimoji="0" lang="en-US" altLang="en-US" sz="2000" dirty="0"/>
              <a:t>takes the lead in the development and implementation of </a:t>
            </a:r>
            <a:r>
              <a:rPr kumimoji="0" lang="en-US" altLang="en-US" sz="2000" dirty="0"/>
              <a:t>directives to the </a:t>
            </a:r>
            <a:r>
              <a:rPr kumimoji="0" lang="en-US" altLang="en-US" sz="2000" dirty="0" smtClean="0"/>
              <a:t>Recipient, </a:t>
            </a:r>
            <a:r>
              <a:rPr kumimoji="0" lang="en-US" altLang="en-US" sz="2000" dirty="0" smtClean="0"/>
              <a:t>needs </a:t>
            </a:r>
            <a:r>
              <a:rPr kumimoji="0" lang="en-US" altLang="en-US" sz="2000" dirty="0" smtClean="0"/>
              <a:t>assessment(s), </a:t>
            </a:r>
            <a:r>
              <a:rPr kumimoji="0" lang="en-US" altLang="en-US" sz="2000" dirty="0"/>
              <a:t>the priority setting and resource allocations </a:t>
            </a:r>
            <a:r>
              <a:rPr kumimoji="0" lang="en-US" altLang="en-US" sz="2000" dirty="0" smtClean="0"/>
              <a:t>process (</a:t>
            </a:r>
            <a:r>
              <a:rPr kumimoji="0" lang="en-US" altLang="en-US" sz="2000" dirty="0" err="1" smtClean="0"/>
              <a:t>PSRA</a:t>
            </a:r>
            <a:r>
              <a:rPr kumimoji="0" lang="en-US" altLang="en-US" sz="2000" dirty="0" smtClean="0"/>
              <a:t>), </a:t>
            </a:r>
            <a:r>
              <a:rPr kumimoji="0" lang="en-US" altLang="en-US" sz="2000" dirty="0" smtClean="0"/>
              <a:t>updating </a:t>
            </a:r>
            <a:r>
              <a:rPr kumimoji="0" lang="en-US" altLang="en-US" sz="2000" dirty="0"/>
              <a:t>s</a:t>
            </a:r>
            <a:r>
              <a:rPr kumimoji="0" lang="en-US" altLang="en-US" sz="2000" dirty="0" smtClean="0"/>
              <a:t>ervice </a:t>
            </a:r>
            <a:r>
              <a:rPr kumimoji="0" lang="en-US" altLang="en-US" sz="2000" dirty="0"/>
              <a:t>s</a:t>
            </a:r>
            <a:r>
              <a:rPr kumimoji="0" lang="en-US" altLang="en-US" sz="2000" dirty="0" smtClean="0"/>
              <a:t>tandards definitions</a:t>
            </a:r>
            <a:r>
              <a:rPr kumimoji="0" lang="en-US" altLang="en-US" sz="2000" dirty="0" smtClean="0"/>
              <a:t>. </a:t>
            </a:r>
            <a:endParaRPr kumimoji="0" lang="en-US" alt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187" y="4114800"/>
            <a:ext cx="6288024" cy="2120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7543800" cy="1143000"/>
          </a:xfrm>
        </p:spPr>
        <p:txBody>
          <a:bodyPr>
            <a:normAutofit/>
          </a:bodyPr>
          <a:lstStyle/>
          <a:p>
            <a:r>
              <a:rPr lang="en-US" altLang="en-US" sz="3200" dirty="0" smtClean="0"/>
              <a:t>Work of the Community Development Committee (CDC)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38200" y="1828800"/>
            <a:ext cx="777240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kumimoji="0" lang="en-US" altLang="en-US" sz="2800" dirty="0"/>
              <a:t>The CDC is responsible for membership recommendations, community engagement and events and </a:t>
            </a:r>
            <a:r>
              <a:rPr kumimoji="0" lang="en-US" altLang="en-US" sz="2800" dirty="0" smtClean="0"/>
              <a:t>organizing the annual Day </a:t>
            </a:r>
            <a:r>
              <a:rPr kumimoji="0" lang="en-US" altLang="en-US" sz="2800" dirty="0"/>
              <a:t>of Capacity Building. </a:t>
            </a:r>
            <a:endParaRPr kumimoji="0" lang="en-US" altLang="en-US" sz="2800" dirty="0" smtClean="0"/>
          </a:p>
          <a:p>
            <a:pPr algn="ctr">
              <a:spcBef>
                <a:spcPct val="50000"/>
              </a:spcBef>
              <a:buFontTx/>
              <a:buNone/>
            </a:pPr>
            <a:r>
              <a:rPr kumimoji="0" lang="en-US" altLang="en-US" sz="2800" dirty="0" smtClean="0"/>
              <a:t>Aligned </a:t>
            </a:r>
            <a:r>
              <a:rPr kumimoji="0" lang="en-US" altLang="en-US" sz="2800" dirty="0"/>
              <a:t>with the planning council’s overall mission, CDC works toward helping </a:t>
            </a:r>
            <a:r>
              <a:rPr kumimoji="0" lang="en-US" altLang="en-US" sz="2800" dirty="0" err="1"/>
              <a:t>PLWH</a:t>
            </a:r>
            <a:r>
              <a:rPr kumimoji="0" lang="en-US" altLang="en-US" sz="2800" dirty="0"/>
              <a:t> get the continuous care and support services they need by promoting available resources.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984250" y="645033"/>
            <a:ext cx="754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2800" b="1" dirty="0"/>
              <a:t>Organization Chart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295400" y="1524000"/>
            <a:ext cx="27432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800" b="1" dirty="0">
                <a:solidFill>
                  <a:schemeClr val="tx1"/>
                </a:solidFill>
              </a:rPr>
              <a:t>Planning Council</a:t>
            </a:r>
          </a:p>
          <a:p>
            <a:pPr algn="ctr">
              <a:defRPr/>
            </a:pPr>
            <a:r>
              <a:rPr lang="en-US" sz="1600" i="1" dirty="0" smtClean="0">
                <a:solidFill>
                  <a:schemeClr val="tx1"/>
                </a:solidFill>
              </a:rPr>
              <a:t>Karen Walker, </a:t>
            </a:r>
            <a:r>
              <a:rPr lang="en-US" sz="1600" i="1" dirty="0">
                <a:solidFill>
                  <a:schemeClr val="tx1"/>
                </a:solidFill>
              </a:rPr>
              <a:t>Chair</a:t>
            </a:r>
          </a:p>
          <a:p>
            <a:pPr algn="ctr">
              <a:defRPr/>
            </a:pPr>
            <a:r>
              <a:rPr lang="en-US" sz="1600" i="1" dirty="0" smtClean="0">
                <a:solidFill>
                  <a:schemeClr val="tx1"/>
                </a:solidFill>
              </a:rPr>
              <a:t>Khalilah Daniels, </a:t>
            </a:r>
            <a:r>
              <a:rPr lang="en-US" sz="1600" i="1" dirty="0">
                <a:solidFill>
                  <a:schemeClr val="tx1"/>
                </a:solidFill>
              </a:rPr>
              <a:t>Vice-Chair</a:t>
            </a:r>
          </a:p>
          <a:p>
            <a:pPr algn="ctr"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715000" y="1524000"/>
            <a:ext cx="27432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800" b="1" dirty="0">
                <a:solidFill>
                  <a:schemeClr val="tx1"/>
                </a:solidFill>
              </a:rPr>
              <a:t>Recipient’s Office</a:t>
            </a:r>
          </a:p>
          <a:p>
            <a:pPr algn="ctr">
              <a:defRPr/>
            </a:pPr>
            <a:r>
              <a:rPr lang="en-US" sz="1600" i="1" dirty="0">
                <a:solidFill>
                  <a:schemeClr val="tx1"/>
                </a:solidFill>
              </a:rPr>
              <a:t>Millie </a:t>
            </a:r>
            <a:r>
              <a:rPr lang="en-US" sz="1600" i="1" dirty="0" err="1">
                <a:solidFill>
                  <a:schemeClr val="tx1"/>
                </a:solidFill>
              </a:rPr>
              <a:t>Izquierdo</a:t>
            </a:r>
            <a:r>
              <a:rPr lang="en-US" sz="1600" i="1" dirty="0">
                <a:solidFill>
                  <a:schemeClr val="tx1"/>
                </a:solidFill>
              </a:rPr>
              <a:t>, </a:t>
            </a:r>
            <a:r>
              <a:rPr lang="en-US" sz="1600" i="1" dirty="0" err="1">
                <a:solidFill>
                  <a:schemeClr val="tx1"/>
                </a:solidFill>
              </a:rPr>
              <a:t>RWHAP</a:t>
            </a:r>
            <a:r>
              <a:rPr lang="en-US" sz="1600" i="1" dirty="0">
                <a:solidFill>
                  <a:schemeClr val="tx1"/>
                </a:solidFill>
              </a:rPr>
              <a:t> Director 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038600" y="2676525"/>
            <a:ext cx="1676400" cy="16716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en-US" sz="18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8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Steering </a:t>
            </a:r>
            <a:r>
              <a:rPr lang="en-US" sz="1800" b="1" dirty="0">
                <a:solidFill>
                  <a:schemeClr val="tx1"/>
                </a:solidFill>
              </a:rPr>
              <a:t>Committee</a:t>
            </a:r>
          </a:p>
          <a:p>
            <a:pPr algn="ctr">
              <a:defRPr/>
            </a:pPr>
            <a:endParaRPr lang="en-US" sz="1600" i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295400" y="3149600"/>
            <a:ext cx="17526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800" b="1" dirty="0">
                <a:solidFill>
                  <a:schemeClr val="tx1"/>
                </a:solidFill>
              </a:rPr>
              <a:t>Admin Support</a:t>
            </a:r>
          </a:p>
          <a:p>
            <a:pPr algn="ctr">
              <a:defRPr/>
            </a:pPr>
            <a:r>
              <a:rPr lang="en-US" sz="1600" i="1" dirty="0">
                <a:solidFill>
                  <a:schemeClr val="tx1"/>
                </a:solidFill>
              </a:rPr>
              <a:t>Sandra Gonzalez</a:t>
            </a:r>
          </a:p>
          <a:p>
            <a:pPr algn="ctr"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279525" y="4814888"/>
            <a:ext cx="3119438" cy="13938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800" b="1" dirty="0">
                <a:solidFill>
                  <a:schemeClr val="tx1"/>
                </a:solidFill>
              </a:rPr>
              <a:t>Community </a:t>
            </a:r>
            <a:r>
              <a:rPr lang="en-US" sz="1800" b="1" dirty="0" err="1">
                <a:solidFill>
                  <a:schemeClr val="tx1"/>
                </a:solidFill>
              </a:rPr>
              <a:t>Dvlpmnt</a:t>
            </a:r>
            <a:r>
              <a:rPr lang="en-US" sz="1800" b="1" dirty="0">
                <a:solidFill>
                  <a:schemeClr val="tx1"/>
                </a:solidFill>
              </a:rPr>
              <a:t>. Comm. </a:t>
            </a:r>
          </a:p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CDC</a:t>
            </a:r>
          </a:p>
          <a:p>
            <a:pPr algn="ctr">
              <a:defRPr/>
            </a:pPr>
            <a:r>
              <a:rPr lang="en-US" sz="1600" i="1" dirty="0">
                <a:solidFill>
                  <a:schemeClr val="tx1"/>
                </a:solidFill>
              </a:rPr>
              <a:t>Eduardo Elizondo, Chair</a:t>
            </a:r>
          </a:p>
          <a:p>
            <a:pPr algn="ctr">
              <a:defRPr/>
            </a:pPr>
            <a:r>
              <a:rPr lang="en-US" sz="1600" i="1" dirty="0" smtClean="0">
                <a:solidFill>
                  <a:schemeClr val="tx1"/>
                </a:solidFill>
              </a:rPr>
              <a:t>Nick </a:t>
            </a:r>
            <a:r>
              <a:rPr lang="en-US" sz="1600" i="1" dirty="0" err="1" smtClean="0">
                <a:solidFill>
                  <a:schemeClr val="tx1"/>
                </a:solidFill>
              </a:rPr>
              <a:t>Kubisky</a:t>
            </a:r>
            <a:r>
              <a:rPr lang="en-US" sz="1600" i="1" dirty="0" smtClean="0">
                <a:solidFill>
                  <a:schemeClr val="tx1"/>
                </a:solidFill>
              </a:rPr>
              <a:t>, Vice-Chair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289550" y="4832350"/>
            <a:ext cx="3238500" cy="13589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800" b="1" dirty="0">
                <a:solidFill>
                  <a:schemeClr val="tx1"/>
                </a:solidFill>
              </a:rPr>
              <a:t>Planning &amp; </a:t>
            </a:r>
            <a:r>
              <a:rPr lang="en-US" sz="1800" b="1" dirty="0" err="1">
                <a:solidFill>
                  <a:schemeClr val="tx1"/>
                </a:solidFill>
              </a:rPr>
              <a:t>Dvlpmnt</a:t>
            </a:r>
            <a:r>
              <a:rPr lang="en-US" sz="1800" b="1" dirty="0">
                <a:solidFill>
                  <a:schemeClr val="tx1"/>
                </a:solidFill>
              </a:rPr>
              <a:t>. Comm.</a:t>
            </a:r>
          </a:p>
          <a:p>
            <a:pPr algn="ctr">
              <a:defRPr/>
            </a:pPr>
            <a:r>
              <a:rPr lang="en-US" sz="1600" dirty="0" err="1">
                <a:solidFill>
                  <a:schemeClr val="tx1"/>
                </a:solidFill>
              </a:rPr>
              <a:t>P&amp;D</a:t>
            </a:r>
            <a:endParaRPr lang="en-US" sz="1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600" i="1" dirty="0">
                <a:solidFill>
                  <a:schemeClr val="tx1"/>
                </a:solidFill>
              </a:rPr>
              <a:t>Karen Walker, Chair</a:t>
            </a:r>
          </a:p>
          <a:p>
            <a:pPr algn="ctr">
              <a:defRPr/>
            </a:pPr>
            <a:r>
              <a:rPr lang="en-US" sz="1600" i="1" dirty="0">
                <a:solidFill>
                  <a:schemeClr val="tx1"/>
                </a:solidFill>
              </a:rPr>
              <a:t>Jerry Dillard, Vice-Chair</a:t>
            </a:r>
          </a:p>
          <a:p>
            <a:pPr algn="ctr"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7417" name="Straight Arrow Connector 5"/>
          <p:cNvCxnSpPr>
            <a:cxnSpLocks noChangeShapeType="1"/>
          </p:cNvCxnSpPr>
          <p:nvPr/>
        </p:nvCxnSpPr>
        <p:spPr bwMode="auto">
          <a:xfrm>
            <a:off x="4038600" y="1905000"/>
            <a:ext cx="16764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8" name="Straight Arrow Connector 17"/>
          <p:cNvCxnSpPr>
            <a:cxnSpLocks noChangeShapeType="1"/>
          </p:cNvCxnSpPr>
          <p:nvPr/>
        </p:nvCxnSpPr>
        <p:spPr bwMode="auto">
          <a:xfrm>
            <a:off x="2133600" y="2514600"/>
            <a:ext cx="6350" cy="635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9" name="Straight Arrow Connector 22"/>
          <p:cNvCxnSpPr>
            <a:cxnSpLocks noChangeShapeType="1"/>
            <a:endCxn id="8" idx="1"/>
          </p:cNvCxnSpPr>
          <p:nvPr/>
        </p:nvCxnSpPr>
        <p:spPr bwMode="auto">
          <a:xfrm>
            <a:off x="3048000" y="3492500"/>
            <a:ext cx="990600" cy="1984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0" name="Straight Arrow Connector 24"/>
          <p:cNvCxnSpPr>
            <a:cxnSpLocks noChangeShapeType="1"/>
            <a:stCxn id="9" idx="2"/>
          </p:cNvCxnSpPr>
          <p:nvPr/>
        </p:nvCxnSpPr>
        <p:spPr bwMode="auto">
          <a:xfrm flipH="1">
            <a:off x="2168525" y="3835400"/>
            <a:ext cx="3175" cy="9794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1" name="Straight Arrow Connector 28"/>
          <p:cNvCxnSpPr>
            <a:cxnSpLocks noChangeShapeType="1"/>
          </p:cNvCxnSpPr>
          <p:nvPr/>
        </p:nvCxnSpPr>
        <p:spPr bwMode="auto">
          <a:xfrm flipV="1">
            <a:off x="3733800" y="4330700"/>
            <a:ext cx="304800" cy="4667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2" name="Straight Arrow Connector 31"/>
          <p:cNvCxnSpPr>
            <a:cxnSpLocks noChangeShapeType="1"/>
          </p:cNvCxnSpPr>
          <p:nvPr/>
        </p:nvCxnSpPr>
        <p:spPr bwMode="auto">
          <a:xfrm>
            <a:off x="5718174" y="4345782"/>
            <a:ext cx="215900" cy="4889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Rectangle 35"/>
          <p:cNvSpPr/>
          <p:nvPr/>
        </p:nvSpPr>
        <p:spPr bwMode="auto">
          <a:xfrm>
            <a:off x="6629400" y="3173412"/>
            <a:ext cx="2197100" cy="7889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Collaborative Research: </a:t>
            </a:r>
            <a:r>
              <a:rPr lang="en-US" sz="1600" i="1" dirty="0" smtClean="0">
                <a:solidFill>
                  <a:schemeClr val="tx1"/>
                </a:solidFill>
              </a:rPr>
              <a:t>Thomas Rodriguez-</a:t>
            </a:r>
            <a:r>
              <a:rPr lang="en-US" sz="1600" i="1" dirty="0" err="1" smtClean="0">
                <a:solidFill>
                  <a:schemeClr val="tx1"/>
                </a:solidFill>
              </a:rPr>
              <a:t>Schucker</a:t>
            </a:r>
            <a:endParaRPr lang="en-US" sz="1600" i="1" dirty="0">
              <a:solidFill>
                <a:schemeClr val="tx1"/>
              </a:solidFill>
            </a:endParaRPr>
          </a:p>
        </p:txBody>
      </p:sp>
      <p:cxnSp>
        <p:nvCxnSpPr>
          <p:cNvPr id="17424" name="Straight Arrow Connector 42"/>
          <p:cNvCxnSpPr>
            <a:cxnSpLocks noChangeShapeType="1"/>
            <a:stCxn id="7" idx="2"/>
          </p:cNvCxnSpPr>
          <p:nvPr/>
        </p:nvCxnSpPr>
        <p:spPr bwMode="auto">
          <a:xfrm>
            <a:off x="7086600" y="2438400"/>
            <a:ext cx="390525" cy="7461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5" name="Straight Arrow Connector 44"/>
          <p:cNvCxnSpPr>
            <a:cxnSpLocks noChangeShapeType="1"/>
            <a:endCxn id="11" idx="0"/>
          </p:cNvCxnSpPr>
          <p:nvPr/>
        </p:nvCxnSpPr>
        <p:spPr bwMode="auto">
          <a:xfrm flipH="1">
            <a:off x="6908800" y="3941761"/>
            <a:ext cx="444500" cy="89058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7" name="Straight Connector 13"/>
          <p:cNvCxnSpPr>
            <a:cxnSpLocks noChangeShapeType="1"/>
          </p:cNvCxnSpPr>
          <p:nvPr/>
        </p:nvCxnSpPr>
        <p:spPr bwMode="auto">
          <a:xfrm flipV="1">
            <a:off x="3048000" y="1882775"/>
            <a:ext cx="2600325" cy="128468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42"/>
          <p:cNvCxnSpPr>
            <a:cxnSpLocks noChangeShapeType="1"/>
            <a:stCxn id="8" idx="3"/>
          </p:cNvCxnSpPr>
          <p:nvPr/>
        </p:nvCxnSpPr>
        <p:spPr bwMode="auto">
          <a:xfrm>
            <a:off x="5715000" y="3512344"/>
            <a:ext cx="914400" cy="3835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42"/>
          <p:cNvCxnSpPr>
            <a:cxnSpLocks noChangeShapeType="1"/>
            <a:stCxn id="4" idx="3"/>
          </p:cNvCxnSpPr>
          <p:nvPr/>
        </p:nvCxnSpPr>
        <p:spPr bwMode="auto">
          <a:xfrm>
            <a:off x="4038600" y="2019300"/>
            <a:ext cx="2971800" cy="11303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543800" cy="1143000"/>
          </a:xfrm>
        </p:spPr>
        <p:txBody>
          <a:bodyPr/>
          <a:lstStyle/>
          <a:p>
            <a:r>
              <a:rPr lang="en-US" altLang="en-US" sz="4000" dirty="0" smtClean="0"/>
              <a:t>How We Get Things Done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8800"/>
            <a:ext cx="77724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dirty="0"/>
              <a:t>Group </a:t>
            </a:r>
            <a:r>
              <a:rPr lang="en-US" altLang="en-US" dirty="0" smtClean="0"/>
              <a:t>Process: </a:t>
            </a:r>
            <a:r>
              <a:rPr lang="en-US" altLang="en-US" dirty="0"/>
              <a:t>This includes a code of conduct, as well as rules for committee and full planning council operations, meeting times, and locations. These are usually described in the bylaws.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 smtClean="0"/>
              <a:t>By-laws</a:t>
            </a:r>
            <a:endParaRPr lang="en-US" alt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 smtClean="0"/>
              <a:t>Code of Conduct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 smtClean="0"/>
              <a:t>Robert’s Rules</a:t>
            </a:r>
          </a:p>
          <a:p>
            <a:pPr lvl="2"/>
            <a:r>
              <a:rPr lang="en-US" altLang="en-US" dirty="0" smtClean="0"/>
              <a:t>The Right of the Majority to Rule</a:t>
            </a:r>
          </a:p>
          <a:p>
            <a:pPr lvl="2"/>
            <a:r>
              <a:rPr lang="en-US" altLang="en-US" dirty="0" smtClean="0"/>
              <a:t>The Right of the Minority to be heard, and</a:t>
            </a:r>
          </a:p>
          <a:p>
            <a:pPr lvl="2"/>
            <a:r>
              <a:rPr lang="en-US" altLang="en-US" dirty="0" smtClean="0"/>
              <a:t>The Right of the individual to have a voice in the decision-making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84582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7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85800" y="533400"/>
            <a:ext cx="7391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kumimoji="0" lang="en-US" altLang="en-US" dirty="0">
                <a:latin typeface="+mj-lt"/>
              </a:rPr>
              <a:t>Items that  Determine Membership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219200" y="2209800"/>
            <a:ext cx="73914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dirty="0"/>
              <a:t>1. Demographics of our </a:t>
            </a:r>
            <a:r>
              <a:rPr kumimoji="0" lang="en-US" altLang="en-US" dirty="0" err="1"/>
              <a:t>TGA</a:t>
            </a:r>
            <a:endParaRPr kumimoji="0" lang="en-US" altLang="en-US" dirty="0"/>
          </a:p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dirty="0"/>
              <a:t>2. </a:t>
            </a:r>
            <a:r>
              <a:rPr kumimoji="0" lang="en-US" altLang="en-US" dirty="0" err="1"/>
              <a:t>HRSA</a:t>
            </a:r>
            <a:r>
              <a:rPr kumimoji="0" lang="en-US" altLang="en-US" sz="2000" dirty="0"/>
              <a:t> (Health Resources and Services Administration)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dirty="0"/>
              <a:t>3. </a:t>
            </a:r>
            <a:r>
              <a:rPr kumimoji="0" lang="en-US" altLang="en-US" dirty="0" smtClean="0"/>
              <a:t>By-laws</a:t>
            </a:r>
            <a:endParaRPr kumimoji="0" lang="en-US" altLang="en-US" dirty="0"/>
          </a:p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dirty="0"/>
              <a:t>4. Intergovernmental Agreement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  <p:bldP spid="20484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HRSA</a:t>
            </a:r>
            <a:endParaRPr lang="en-US" altLang="en-US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822960" y="1905000"/>
            <a:ext cx="8016240" cy="4572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The overall membership and </a:t>
            </a:r>
            <a:r>
              <a:rPr lang="en-US" altLang="en-US" dirty="0" err="1" smtClean="0"/>
              <a:t>PLWH</a:t>
            </a:r>
            <a:r>
              <a:rPr lang="en-US" altLang="en-US" dirty="0" smtClean="0"/>
              <a:t> membership must be reflective of the HIV cases in the </a:t>
            </a:r>
            <a:r>
              <a:rPr lang="en-US" altLang="en-US" dirty="0" err="1" smtClean="0"/>
              <a:t>TGA</a:t>
            </a:r>
            <a:r>
              <a:rPr lang="en-US" alt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Chair and Vice Chair must live in the </a:t>
            </a:r>
            <a:r>
              <a:rPr lang="en-US" altLang="en-US" dirty="0" err="1" smtClean="0"/>
              <a:t>TGA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alt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C</a:t>
            </a:r>
            <a:r>
              <a:rPr lang="en-US" altLang="en-US" dirty="0" smtClean="0"/>
              <a:t>ouncil Members must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live and/or work in the </a:t>
            </a:r>
            <a:r>
              <a:rPr lang="en-US" altLang="en-US" dirty="0" err="1" smtClean="0"/>
              <a:t>TGA</a:t>
            </a:r>
            <a:r>
              <a:rPr lang="en-US" alt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81000"/>
            <a:ext cx="6400800" cy="1143000"/>
          </a:xfrm>
        </p:spPr>
        <p:txBody>
          <a:bodyPr/>
          <a:lstStyle/>
          <a:p>
            <a:r>
              <a:rPr lang="en-US" altLang="en-US" sz="4000" dirty="0" smtClean="0"/>
              <a:t>Intergovernmental Agreement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209800"/>
            <a:ext cx="7772400" cy="2362200"/>
          </a:xfrm>
        </p:spPr>
        <p:txBody>
          <a:bodyPr/>
          <a:lstStyle/>
          <a:p>
            <a:r>
              <a:rPr lang="en-US" altLang="en-US" smtClean="0"/>
              <a:t>2/3 of Membership must come from Passaic County</a:t>
            </a:r>
          </a:p>
          <a:p>
            <a:r>
              <a:rPr lang="en-US" altLang="en-US" smtClean="0"/>
              <a:t>1/3 of Membership must come from Bergen County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9144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Overview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752600"/>
            <a:ext cx="7772400" cy="34290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Term of Membership is 3 years.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Alternates are substitutes for members and must represent the same membership </a:t>
            </a:r>
            <a:r>
              <a:rPr lang="en-US" altLang="en-US" sz="2400" dirty="0" smtClean="0"/>
              <a:t>category.</a:t>
            </a:r>
            <a:endParaRPr lang="en-US" alt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Orientation is </a:t>
            </a:r>
            <a:r>
              <a:rPr lang="en-US" altLang="en-US" sz="2400" b="1" u="sng" dirty="0" smtClean="0"/>
              <a:t>mandatory</a:t>
            </a:r>
            <a:r>
              <a:rPr lang="en-US" altLang="en-US" sz="2400" dirty="0" smtClean="0"/>
              <a:t> for membership.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838200"/>
            <a:ext cx="7467600" cy="3219450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dirty="0" smtClean="0"/>
              <a:t>ALL MEMBERS SERVE AT THE PLEASURE OF THE </a:t>
            </a:r>
            <a:r>
              <a:rPr lang="en-US" altLang="en-US" sz="3600" dirty="0" err="1" smtClean="0"/>
              <a:t>ChieF</a:t>
            </a:r>
            <a:r>
              <a:rPr lang="en-US" altLang="en-US" sz="3600" dirty="0" smtClean="0"/>
              <a:t> Elected Official (CEO), </a:t>
            </a:r>
            <a:r>
              <a:rPr lang="en-US" altLang="en-US" sz="3600" dirty="0" smtClean="0"/>
              <a:t>that is the Mayor of the City of Paterson, </a:t>
            </a:r>
          </a:p>
          <a:p>
            <a:pPr algn="ctr"/>
            <a:r>
              <a:rPr lang="en-US" altLang="en-US" sz="3600" b="1" dirty="0" smtClean="0"/>
              <a:t>THE CEO APPOINTS ALL MEMBERS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rev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8000" dirty="0" smtClean="0"/>
              <a:t/>
            </a:r>
            <a:br>
              <a:rPr lang="en-US" altLang="en-US" sz="8000" dirty="0" smtClean="0"/>
            </a:br>
            <a:r>
              <a:rPr lang="en-US" altLang="en-US" sz="8000" dirty="0" smtClean="0"/>
              <a:t/>
            </a:r>
            <a:br>
              <a:rPr lang="en-US" altLang="en-US" sz="8000" dirty="0" smtClean="0"/>
            </a:br>
            <a:r>
              <a:rPr lang="en-US" altLang="en-US" sz="8000" dirty="0" smtClean="0"/>
              <a:t>Welcome &amp; </a:t>
            </a:r>
            <a:br>
              <a:rPr lang="en-US" altLang="en-US" sz="8000" dirty="0" smtClean="0"/>
            </a:br>
            <a:r>
              <a:rPr lang="en-US" altLang="en-US" sz="8000" dirty="0" smtClean="0"/>
              <a:t>Introductions </a:t>
            </a:r>
            <a:endParaRPr lang="en-US" altLang="en-US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0392" y="1066800"/>
            <a:ext cx="7702550" cy="990600"/>
          </a:xfrm>
        </p:spPr>
        <p:txBody>
          <a:bodyPr/>
          <a:lstStyle/>
          <a:p>
            <a:r>
              <a:rPr lang="en-US" altLang="en-US" b="1" dirty="0" smtClean="0"/>
              <a:t>Thank you for your interest to join the Planning Council.</a:t>
            </a:r>
          </a:p>
        </p:txBody>
      </p:sp>
      <p:sp>
        <p:nvSpPr>
          <p:cNvPr id="6146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4105EDD3-CE50-4B82-BBEA-A9B1FA6B22B6}" type="slidenum">
              <a:rPr kumimoji="0" lang="en-US" altLang="en-US" sz="1400" smtClean="0">
                <a:solidFill>
                  <a:srgbClr val="CC9864"/>
                </a:solidFill>
              </a:rPr>
              <a:pPr>
                <a:spcBef>
                  <a:spcPct val="50000"/>
                </a:spcBef>
                <a:buFontTx/>
                <a:buNone/>
              </a:pPr>
              <a:t>2</a:t>
            </a:fld>
            <a:endParaRPr kumimoji="0" lang="en-US" altLang="en-US" sz="1400" smtClean="0">
              <a:solidFill>
                <a:srgbClr val="CC98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28600"/>
            <a:ext cx="8153400" cy="669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0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HRSA</a:t>
            </a:r>
            <a:r>
              <a:rPr lang="en-US" altLang="en-US" dirty="0" smtClean="0"/>
              <a:t> </a:t>
            </a:r>
            <a:r>
              <a:rPr lang="en-US" altLang="en-US" dirty="0" smtClean="0"/>
              <a:t>Requirement:</a:t>
            </a:r>
            <a:endParaRPr lang="en-US" altLang="en-US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81200"/>
            <a:ext cx="8077200" cy="4114800"/>
          </a:xfrm>
        </p:spPr>
        <p:txBody>
          <a:bodyPr>
            <a:normAutofit/>
          </a:bodyPr>
          <a:lstStyle/>
          <a:p>
            <a:r>
              <a:rPr lang="en-US" altLang="en-US" sz="2800" dirty="0" smtClean="0">
                <a:latin typeface="+mj-lt"/>
              </a:rPr>
              <a:t>At least 33% of our membership must be </a:t>
            </a:r>
            <a:r>
              <a:rPr lang="en-US" altLang="en-US" sz="2800" dirty="0" err="1" smtClean="0">
                <a:latin typeface="+mj-lt"/>
              </a:rPr>
              <a:t>PLWH</a:t>
            </a:r>
            <a:r>
              <a:rPr lang="en-US" altLang="en-US" sz="2800" dirty="0" smtClean="0">
                <a:latin typeface="+mj-lt"/>
              </a:rPr>
              <a:t> who:</a:t>
            </a:r>
          </a:p>
          <a:p>
            <a:pPr lvl="1"/>
            <a:r>
              <a:rPr lang="en-US" altLang="en-US" sz="2800" dirty="0" smtClean="0">
                <a:latin typeface="+mj-lt"/>
              </a:rPr>
              <a:t>receive HIV related services from Part A</a:t>
            </a:r>
          </a:p>
          <a:p>
            <a:pPr lvl="1"/>
            <a:r>
              <a:rPr lang="en-US" altLang="en-US" sz="2800" dirty="0" smtClean="0">
                <a:latin typeface="+mj-lt"/>
              </a:rPr>
              <a:t>are not officers, employees, and do not represent any such entity (non-aligned)</a:t>
            </a:r>
          </a:p>
          <a:p>
            <a:pPr lvl="1"/>
            <a:r>
              <a:rPr lang="en-US" altLang="en-US" sz="2800" dirty="0" smtClean="0">
                <a:latin typeface="+mj-lt"/>
              </a:rPr>
              <a:t>reflect the demographics of the population of individuals with HIV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29799"/>
            <a:ext cx="6248400" cy="1143000"/>
          </a:xfrm>
        </p:spPr>
        <p:txBody>
          <a:bodyPr/>
          <a:lstStyle/>
          <a:p>
            <a:r>
              <a:rPr lang="en-US" altLang="en-US" dirty="0" err="1" smtClean="0"/>
              <a:t>PLWH</a:t>
            </a:r>
            <a:r>
              <a:rPr lang="en-US" altLang="en-US" dirty="0" smtClean="0"/>
              <a:t> Members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914400" y="1828800"/>
            <a:ext cx="7772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sz="2400" dirty="0"/>
              <a:t>Are entitled to be reimbursed for their participation in such activities as </a:t>
            </a:r>
            <a:r>
              <a:rPr kumimoji="0" lang="en-US" altLang="en-US" sz="2400" dirty="0" smtClean="0"/>
              <a:t>planning council meetings</a:t>
            </a:r>
            <a:r>
              <a:rPr kumimoji="0" lang="en-US" altLang="en-US" sz="2400" dirty="0"/>
              <a:t>, </a:t>
            </a:r>
            <a:r>
              <a:rPr kumimoji="0" lang="en-US" altLang="en-US" sz="2400" dirty="0" smtClean="0"/>
              <a:t>committee </a:t>
            </a:r>
            <a:r>
              <a:rPr kumimoji="0" lang="en-US" altLang="en-US" sz="2400" dirty="0"/>
              <a:t>meetings, retreats, and conferences.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600200" y="3124200"/>
            <a:ext cx="5562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kumimoji="0" lang="en-US" altLang="en-US" sz="2400"/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990600" y="3200400"/>
            <a:ext cx="7391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sz="2400" dirty="0"/>
              <a:t>Specific expenses that will be reimbursed include: </a:t>
            </a:r>
            <a:r>
              <a:rPr kumimoji="0" lang="en-US" altLang="en-US" sz="2400" dirty="0" smtClean="0"/>
              <a:t>Travel (mileage), </a:t>
            </a:r>
            <a:r>
              <a:rPr kumimoji="0" lang="en-US" altLang="en-US" sz="2400" dirty="0"/>
              <a:t>Babysitting, Loss of Wages.</a:t>
            </a:r>
          </a:p>
        </p:txBody>
      </p:sp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914400" y="4343400"/>
            <a:ext cx="7620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sz="2400" dirty="0"/>
              <a:t>Council </a:t>
            </a:r>
            <a:r>
              <a:rPr kumimoji="0" lang="en-US" altLang="en-US" sz="2400" dirty="0" smtClean="0"/>
              <a:t>members must </a:t>
            </a:r>
            <a:r>
              <a:rPr kumimoji="0" lang="en-US" altLang="en-US" sz="2400" dirty="0"/>
              <a:t>submit </a:t>
            </a:r>
            <a:r>
              <a:rPr kumimoji="0" lang="en-US" altLang="en-US" sz="2400" dirty="0" smtClean="0"/>
              <a:t>a bill, </a:t>
            </a:r>
            <a:r>
              <a:rPr kumimoji="0" lang="en-US" altLang="en-US" sz="2400" dirty="0"/>
              <a:t>with receipts </a:t>
            </a:r>
            <a:r>
              <a:rPr kumimoji="0" lang="en-US" altLang="en-US" sz="2400" dirty="0" smtClean="0"/>
              <a:t>in order to </a:t>
            </a:r>
            <a:r>
              <a:rPr kumimoji="0" lang="en-US" altLang="en-US" sz="2400" dirty="0"/>
              <a:t>be reimbursed.  Reimbursement is limited to 3 meetings per month and a total maximum of $25.00 per meeting.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086600" cy="1143000"/>
          </a:xfrm>
        </p:spPr>
        <p:txBody>
          <a:bodyPr/>
          <a:lstStyle/>
          <a:p>
            <a:r>
              <a:rPr lang="en-US" altLang="en-US" dirty="0" smtClean="0"/>
              <a:t>Grounds for Removal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81200"/>
            <a:ext cx="7924800" cy="4114800"/>
          </a:xfrm>
        </p:spPr>
        <p:txBody>
          <a:bodyPr/>
          <a:lstStyle/>
          <a:p>
            <a:r>
              <a:rPr lang="en-US" altLang="en-US" dirty="0" smtClean="0"/>
              <a:t>Absent from 3 meetings in a 12-month period, or </a:t>
            </a:r>
          </a:p>
          <a:p>
            <a:r>
              <a:rPr lang="en-US" altLang="en-US" dirty="0" smtClean="0"/>
              <a:t>Represented by alternate at more than 6 meetings in a 12-month period, or </a:t>
            </a:r>
          </a:p>
          <a:p>
            <a:r>
              <a:rPr lang="en-US" altLang="en-US" dirty="0" smtClean="0"/>
              <a:t>Violation of the Code of Conduct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800"/>
            <a:ext cx="7918957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6124"/>
            <a:ext cx="8077200" cy="653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2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30,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F20B5-089D-4754-9625-97F8F912D046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41" y="286604"/>
            <a:ext cx="8686237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1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30,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F20B5-089D-4754-9625-97F8F912D046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8388"/>
            <a:ext cx="8534400" cy="653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7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76400"/>
            <a:ext cx="7772400" cy="4343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Questions/Comments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dirty="0" smtClean="0"/>
              <a:t>Thank </a:t>
            </a:r>
            <a:r>
              <a:rPr lang="en-US" dirty="0" smtClean="0"/>
              <a:t>you for your time today!</a:t>
            </a:r>
            <a:br>
              <a:rPr lang="en-US" dirty="0" smtClean="0"/>
            </a:br>
            <a:r>
              <a:rPr lang="en-US" sz="4400" dirty="0" smtClean="0"/>
              <a:t>We hope to see you again soon.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27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38300" y="533400"/>
            <a:ext cx="64008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What is the CARE Act?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924800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kumimoji="0" lang="en-US" altLang="en-US" sz="2400" dirty="0"/>
              <a:t>The Ryan White CARE Act is named in honor of Ryan White, a young man who was diagnosed with HIV when he was 13.  Ryan, with his mother and the rest of his family, fought to overcome the fear &amp; ignorance of his neighbors in a small town in Indiana and became a symbol of bravery and integrity.  Ryan died in 1990 at the age of 18.  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kumimoji="0" lang="en-US" altLang="en-US" sz="2400" dirty="0"/>
              <a:t>During the latest reauthorization the Act was renamed.  It is now called the Ryan White HIV/AIDS Treatment Modernization Act of 2009.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22960"/>
            <a:ext cx="7162800" cy="914400"/>
          </a:xfrm>
        </p:spPr>
        <p:txBody>
          <a:bodyPr/>
          <a:lstStyle/>
          <a:p>
            <a:r>
              <a:rPr lang="en-US" altLang="en-US" dirty="0" smtClean="0"/>
              <a:t>Part A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7924800" cy="389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kumimoji="0" lang="en-US" altLang="en-US" sz="2800" b="1" dirty="0">
                <a:solidFill>
                  <a:srgbClr val="FF0000"/>
                </a:solidFill>
              </a:rPr>
              <a:t>Part A </a:t>
            </a:r>
            <a:r>
              <a:rPr kumimoji="0" lang="en-US" altLang="en-US" sz="2400" dirty="0"/>
              <a:t>of the Ryan White HIV/AIDS Treatment Modernization Act of 2009 (Ryan White HIV/AIDS Program) provides emergency assistance to Eligible Metropolitan Areas (</a:t>
            </a:r>
            <a:r>
              <a:rPr kumimoji="0" lang="en-US" altLang="en-US" sz="2400" dirty="0" err="1"/>
              <a:t>EMAs</a:t>
            </a:r>
            <a:r>
              <a:rPr kumimoji="0" lang="en-US" altLang="en-US" sz="2400" dirty="0"/>
              <a:t>) and Transitional Grant Areas (</a:t>
            </a:r>
            <a:r>
              <a:rPr kumimoji="0" lang="en-US" altLang="en-US" sz="2400" dirty="0" err="1"/>
              <a:t>TGAs</a:t>
            </a:r>
            <a:r>
              <a:rPr kumimoji="0" lang="en-US" altLang="en-US" sz="2400" dirty="0"/>
              <a:t>) that are most severely affected by the HIV/AIDS epidemic.  To be eligible as a </a:t>
            </a:r>
            <a:r>
              <a:rPr kumimoji="0" lang="en-US" altLang="en-US" sz="2400" dirty="0" err="1"/>
              <a:t>TGA</a:t>
            </a:r>
            <a:r>
              <a:rPr kumimoji="0" lang="en-US" altLang="en-US" sz="2400" dirty="0"/>
              <a:t>, an area must have reported at least 1,000 but fewer than 2,000 new AIDS cases in the most recent 5 years.  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kumimoji="0" lang="en-US" altLang="en-US" sz="2400" dirty="0"/>
              <a:t>We are a </a:t>
            </a:r>
            <a:r>
              <a:rPr kumimoji="0" lang="en-US" altLang="en-US" sz="2400" dirty="0" err="1"/>
              <a:t>TGA</a:t>
            </a:r>
            <a:r>
              <a:rPr kumimoji="0" lang="en-US" altLang="en-US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620000" cy="1143000"/>
          </a:xfrm>
        </p:spPr>
        <p:txBody>
          <a:bodyPr>
            <a:normAutofit/>
          </a:bodyPr>
          <a:lstStyle/>
          <a:p>
            <a:r>
              <a:rPr lang="en-US" altLang="en-US" sz="3600" dirty="0" smtClean="0"/>
              <a:t>What is the job of the Ryan White Treatment Modernization Act of 2009?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835152" y="2057400"/>
            <a:ext cx="75438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en-US" sz="2400" dirty="0"/>
              <a:t>  The Act provides grants to local and State programs to   provide primary medical care and support services; health care provider training; and technical assistance to help funded programs address implementations and emerging HIV care issues. </a:t>
            </a:r>
          </a:p>
          <a:p>
            <a:pPr>
              <a:spcBef>
                <a:spcPct val="50000"/>
              </a:spcBef>
              <a:buFontTx/>
              <a:buNone/>
            </a:pPr>
            <a:endParaRPr kumimoji="0" lang="en-US" altLang="en-US" sz="2400" dirty="0"/>
          </a:p>
          <a:p>
            <a:pPr>
              <a:spcBef>
                <a:spcPct val="50000"/>
              </a:spcBef>
            </a:pPr>
            <a:r>
              <a:rPr kumimoji="0" lang="en-US" altLang="en-US" sz="2400" dirty="0"/>
              <a:t>  Funds support services that enhance access to and retention in care.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295400" y="2362200"/>
            <a:ext cx="71628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en-US" sz="2400" dirty="0"/>
              <a:t>  Provides for significant local and State control of planning and service delivery, contributing to innovative and practical approaches to the delivery of care. </a:t>
            </a:r>
          </a:p>
          <a:p>
            <a:pPr>
              <a:spcBef>
                <a:spcPct val="50000"/>
              </a:spcBef>
            </a:pPr>
            <a:endParaRPr kumimoji="0" lang="en-US" altLang="en-US" sz="2400" dirty="0"/>
          </a:p>
          <a:p>
            <a:pPr>
              <a:spcBef>
                <a:spcPct val="50000"/>
              </a:spcBef>
            </a:pPr>
            <a:r>
              <a:rPr kumimoji="0" lang="en-US" altLang="en-US" sz="2400" dirty="0"/>
              <a:t>  Provides limited funds for administration, including planning, quality management, and evaluation.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0" y="685800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What is the job of the Ryan White Treatment Modernization Act of 2009?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67202"/>
            <a:ext cx="7348728" cy="1143000"/>
          </a:xfrm>
        </p:spPr>
        <p:txBody>
          <a:bodyPr/>
          <a:lstStyle/>
          <a:p>
            <a:r>
              <a:rPr lang="en-US" altLang="en-US" dirty="0" smtClean="0"/>
              <a:t>Our Meetings</a:t>
            </a: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5792788" y="4343400"/>
          <a:ext cx="2727325" cy="210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Clip" r:id="rId3" imgW="4540250" imgH="3497263" progId="MS_ClipArt_Gallery.2">
                  <p:embed/>
                </p:oleObj>
              </mc:Choice>
              <mc:Fallback>
                <p:oleObj name="Clip" r:id="rId3" imgW="4540250" imgH="3497263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788" y="4343400"/>
                        <a:ext cx="2727325" cy="210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914400" y="1642527"/>
            <a:ext cx="75057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sz="2400" b="1" dirty="0" smtClean="0"/>
              <a:t>Planning </a:t>
            </a:r>
            <a:r>
              <a:rPr kumimoji="0" lang="en-US" altLang="en-US" sz="2400" b="1" dirty="0"/>
              <a:t>Council </a:t>
            </a:r>
            <a:r>
              <a:rPr kumimoji="0" lang="en-US" altLang="en-US" sz="2400" dirty="0"/>
              <a:t>meetings </a:t>
            </a:r>
            <a:r>
              <a:rPr kumimoji="0" lang="en-US" altLang="en-US" sz="2400" dirty="0" smtClean="0"/>
              <a:t>are generally </a:t>
            </a:r>
            <a:r>
              <a:rPr kumimoji="0" lang="en-US" altLang="en-US" sz="2400" dirty="0"/>
              <a:t>once a month. The </a:t>
            </a:r>
            <a:r>
              <a:rPr kumimoji="0" lang="en-US" altLang="en-US" sz="2400" b="1" dirty="0"/>
              <a:t>Planning Council </a:t>
            </a:r>
            <a:r>
              <a:rPr kumimoji="0" lang="en-US" altLang="en-US" sz="2400" dirty="0"/>
              <a:t>meets the first Tuesday of the </a:t>
            </a:r>
            <a:r>
              <a:rPr kumimoji="0" lang="en-US" altLang="en-US" sz="2400" dirty="0" smtClean="0"/>
              <a:t>month.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sz="2400" b="1" dirty="0" smtClean="0">
                <a:solidFill>
                  <a:srgbClr val="FF0000"/>
                </a:solidFill>
              </a:rPr>
              <a:t>PLUS</a:t>
            </a:r>
            <a:endParaRPr kumimoji="0"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914400" y="3429000"/>
            <a:ext cx="4876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sz="2400" b="1" dirty="0" smtClean="0"/>
              <a:t>3 </a:t>
            </a:r>
            <a:r>
              <a:rPr kumimoji="0" lang="en-US" altLang="en-US" sz="2400" b="1" dirty="0"/>
              <a:t>Standing Committees:</a:t>
            </a:r>
          </a:p>
          <a:p>
            <a:pPr>
              <a:spcBef>
                <a:spcPct val="50000"/>
              </a:spcBef>
            </a:pPr>
            <a:r>
              <a:rPr kumimoji="0" lang="en-US" altLang="en-US" sz="2400" dirty="0"/>
              <a:t>  </a:t>
            </a:r>
            <a:r>
              <a:rPr kumimoji="0" lang="en-US" altLang="en-US" sz="2400" dirty="0" smtClean="0"/>
              <a:t>Steering Committee (leadership)</a:t>
            </a:r>
            <a:endParaRPr kumimoji="0" lang="en-US" altLang="en-US" sz="2400" dirty="0"/>
          </a:p>
          <a:p>
            <a:pPr>
              <a:spcBef>
                <a:spcPct val="50000"/>
              </a:spcBef>
            </a:pPr>
            <a:r>
              <a:rPr kumimoji="0" lang="en-US" altLang="en-US" sz="2400" dirty="0"/>
              <a:t>  Planning &amp; Development (</a:t>
            </a:r>
            <a:r>
              <a:rPr kumimoji="0" lang="en-US" altLang="en-US" sz="2400" dirty="0" err="1"/>
              <a:t>P&amp;D</a:t>
            </a:r>
            <a:r>
              <a:rPr kumimoji="0" lang="en-US" altLang="en-US" sz="2400" dirty="0"/>
              <a:t>)</a:t>
            </a:r>
          </a:p>
          <a:p>
            <a:pPr>
              <a:spcBef>
                <a:spcPct val="50000"/>
              </a:spcBef>
            </a:pPr>
            <a:r>
              <a:rPr kumimoji="0" lang="en-US" altLang="en-US" sz="2400" dirty="0"/>
              <a:t>  Community Development (CDC</a:t>
            </a:r>
            <a:r>
              <a:rPr kumimoji="0" lang="en-US" altLang="en-US" sz="2400" dirty="0" smtClean="0"/>
              <a:t>)</a:t>
            </a:r>
          </a:p>
          <a:p>
            <a:pPr algn="ctr">
              <a:spcBef>
                <a:spcPct val="50000"/>
              </a:spcBef>
              <a:buNone/>
            </a:pPr>
            <a:r>
              <a:rPr kumimoji="0" lang="en-US" altLang="en-US" sz="2400" b="1" dirty="0" smtClean="0"/>
              <a:t>Quorum is required for all meetings. </a:t>
            </a:r>
            <a:endParaRPr kumimoji="0" lang="en-US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is the Planning Council’s Purpose?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9432" y="1737361"/>
            <a:ext cx="757732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 dirty="0" smtClean="0">
                <a:latin typeface="+mj-lt"/>
                <a:cs typeface="Arial" charset="0"/>
              </a:rPr>
              <a:t>Mission Statement</a:t>
            </a:r>
            <a:r>
              <a:rPr lang="en-US" sz="2800" b="1" dirty="0">
                <a:latin typeface="+mj-lt"/>
                <a:cs typeface="Arial" charset="0"/>
              </a:rPr>
              <a:t>: </a:t>
            </a:r>
            <a:r>
              <a:rPr lang="en-US" sz="2800" dirty="0">
                <a:latin typeface="+mj-lt"/>
                <a:cs typeface="Arial" charset="0"/>
              </a:rPr>
              <a:t>We strive to identify all individuals living with HIV/AIDS or at risk of HIV infection in Bergen and Passaic Counties and provide access to prevention, continuous care and support services.</a:t>
            </a:r>
            <a:endParaRPr lang="en-US" sz="2800" dirty="0" smtClean="0">
              <a:latin typeface="+mj-lt"/>
              <a:cs typeface="Arial" charset="0"/>
            </a:endParaRPr>
          </a:p>
          <a:p>
            <a:pPr eaLnBrk="1" hangingPunct="1">
              <a:defRPr/>
            </a:pPr>
            <a:endParaRPr lang="en-US" sz="2800" b="1" dirty="0">
              <a:cs typeface="Arial" charset="0"/>
            </a:endParaRPr>
          </a:p>
          <a:p>
            <a:pPr eaLnBrk="1" hangingPunct="1">
              <a:defRPr/>
            </a:pPr>
            <a:r>
              <a:rPr lang="en-US" sz="2800" b="1" dirty="0" smtClean="0">
                <a:cs typeface="Arial" charset="0"/>
              </a:rPr>
              <a:t>Main </a:t>
            </a:r>
            <a:r>
              <a:rPr lang="en-US" sz="2800" b="1" dirty="0">
                <a:cs typeface="Arial" charset="0"/>
              </a:rPr>
              <a:t>purpose is:  </a:t>
            </a:r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Priority Setting </a:t>
            </a:r>
          </a:p>
          <a:p>
            <a:pPr eaLnBrk="1" hangingPunct="1">
              <a:defRPr/>
            </a:pPr>
            <a:r>
              <a:rPr lang="en-US" sz="2800" dirty="0" smtClean="0">
                <a:cs typeface="Arial" charset="0"/>
              </a:rPr>
              <a:t>Priority </a:t>
            </a:r>
            <a:r>
              <a:rPr lang="en-US" sz="2800" dirty="0">
                <a:cs typeface="Arial" charset="0"/>
              </a:rPr>
              <a:t>Setting of </a:t>
            </a:r>
            <a:r>
              <a:rPr lang="en-US" sz="2800" b="1" u="sng" dirty="0">
                <a:cs typeface="Arial" charset="0"/>
              </a:rPr>
              <a:t>Services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cs typeface="Arial" charset="0"/>
              </a:rPr>
              <a:t>Ranking </a:t>
            </a:r>
            <a:r>
              <a:rPr lang="en-US" sz="2800" dirty="0" smtClean="0">
                <a:cs typeface="Arial" charset="0"/>
              </a:rPr>
              <a:t>(all services)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cs typeface="Arial" charset="0"/>
              </a:rPr>
              <a:t>Allocation </a:t>
            </a:r>
            <a:r>
              <a:rPr lang="en-US" sz="2000" dirty="0">
                <a:cs typeface="Arial" charset="0"/>
              </a:rPr>
              <a:t>(don’t have to fund)</a:t>
            </a:r>
          </a:p>
          <a:p>
            <a:pPr eaLnBrk="1" hangingPunct="1">
              <a:defRPr/>
            </a:pPr>
            <a:endParaRPr lang="en-US" sz="28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543800" cy="1143000"/>
          </a:xfrm>
        </p:spPr>
        <p:txBody>
          <a:bodyPr/>
          <a:lstStyle/>
          <a:p>
            <a:pPr algn="ctr"/>
            <a:r>
              <a:rPr lang="en-US" altLang="en-US" sz="3600" dirty="0" smtClean="0"/>
              <a:t>Work of the Steering Committee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143000" y="1828800"/>
            <a:ext cx="7315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kumimoji="0" lang="en-US" altLang="en-US" sz="2400" dirty="0"/>
              <a:t>The Steering Committee, commonly referred to as the </a:t>
            </a:r>
            <a:r>
              <a:rPr kumimoji="0" lang="en-US" altLang="en-US" sz="2400" dirty="0" smtClean="0"/>
              <a:t>executive or leadership committee</a:t>
            </a:r>
            <a:r>
              <a:rPr kumimoji="0" lang="en-US" altLang="en-US" sz="2400" dirty="0"/>
              <a:t>, is made-up of the Chair, Vice Chair, committee chairpersons of </a:t>
            </a:r>
            <a:r>
              <a:rPr kumimoji="0" lang="en-US" altLang="en-US" sz="2400" dirty="0" err="1"/>
              <a:t>P&amp;D</a:t>
            </a:r>
            <a:r>
              <a:rPr kumimoji="0" lang="en-US" altLang="en-US" sz="2400" dirty="0"/>
              <a:t> and CDC and </a:t>
            </a:r>
            <a:r>
              <a:rPr kumimoji="0" lang="en-US" altLang="en-US" sz="2400" dirty="0" smtClean="0"/>
              <a:t>three (3) </a:t>
            </a:r>
            <a:r>
              <a:rPr kumimoji="0" lang="en-US" altLang="en-US" sz="2400" dirty="0"/>
              <a:t>at-large appointed members </a:t>
            </a:r>
            <a:r>
              <a:rPr kumimoji="0" lang="en-US" altLang="en-US" sz="2400" b="1" dirty="0">
                <a:solidFill>
                  <a:srgbClr val="FF0000"/>
                </a:solidFill>
              </a:rPr>
              <a:t>only</a:t>
            </a:r>
            <a:r>
              <a:rPr kumimoji="0" lang="en-US" altLang="en-US" sz="2400" dirty="0"/>
              <a:t>. </a:t>
            </a:r>
            <a:endParaRPr kumimoji="0" lang="en-US" altLang="en-US" sz="2400" dirty="0" smtClean="0"/>
          </a:p>
          <a:p>
            <a:pPr algn="ctr">
              <a:spcBef>
                <a:spcPct val="50000"/>
              </a:spcBef>
              <a:buFontTx/>
              <a:buNone/>
            </a:pPr>
            <a:r>
              <a:rPr kumimoji="0" lang="en-US" altLang="en-US" sz="2400" dirty="0" smtClean="0"/>
              <a:t>The </a:t>
            </a:r>
            <a:r>
              <a:rPr kumimoji="0" lang="en-US" altLang="en-US" sz="2400" dirty="0"/>
              <a:t>Steering Committee ensures that all the work of the </a:t>
            </a:r>
            <a:r>
              <a:rPr kumimoji="0" lang="en-US" altLang="en-US" sz="2400" dirty="0" smtClean="0"/>
              <a:t>Planning </a:t>
            </a:r>
            <a:r>
              <a:rPr kumimoji="0" lang="en-US" altLang="en-US" sz="2400" dirty="0"/>
              <a:t>C</a:t>
            </a:r>
            <a:r>
              <a:rPr kumimoji="0" lang="en-US" altLang="en-US" sz="2400" dirty="0" smtClean="0"/>
              <a:t>ouncil </a:t>
            </a:r>
            <a:r>
              <a:rPr kumimoji="0" lang="en-US" altLang="en-US" sz="2400" dirty="0"/>
              <a:t>is completed in a timely and efficient </a:t>
            </a:r>
            <a:r>
              <a:rPr kumimoji="0" lang="en-US" altLang="en-US" sz="2400" dirty="0" smtClean="0"/>
              <a:t>manner.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kumimoji="0" lang="en-US" altLang="en-US" sz="2400" b="1" u="sng" dirty="0" smtClean="0"/>
              <a:t>Steering Committee oversees ALL Planning </a:t>
            </a:r>
            <a:r>
              <a:rPr kumimoji="0" lang="en-US" altLang="en-US" sz="2400" b="1" u="sng" dirty="0"/>
              <a:t>Council activities.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1300</TotalTime>
  <Words>1123</Words>
  <Application>Microsoft Office PowerPoint</Application>
  <PresentationFormat>On-screen Show (4:3)</PresentationFormat>
  <Paragraphs>114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Wingdings</vt:lpstr>
      <vt:lpstr>Retrospect</vt:lpstr>
      <vt:lpstr>Clip</vt:lpstr>
      <vt:lpstr>   2019 Orientation for Prospective New Members  </vt:lpstr>
      <vt:lpstr>  Welcome &amp;  Introductions </vt:lpstr>
      <vt:lpstr>What is the CARE Act? </vt:lpstr>
      <vt:lpstr>Part A</vt:lpstr>
      <vt:lpstr>What is the job of the Ryan White Treatment Modernization Act of 2009?</vt:lpstr>
      <vt:lpstr>PowerPoint Presentation</vt:lpstr>
      <vt:lpstr>Our Meetings</vt:lpstr>
      <vt:lpstr>What is the Planning Council’s Purpose?</vt:lpstr>
      <vt:lpstr>Work of the Steering Committee</vt:lpstr>
      <vt:lpstr>What is the Planning &amp; Development Committee (P&amp;D) responsible for? </vt:lpstr>
      <vt:lpstr>Work of the Community Development Committee (CDC)</vt:lpstr>
      <vt:lpstr>PowerPoint Presentation</vt:lpstr>
      <vt:lpstr>How We Get Things Done</vt:lpstr>
      <vt:lpstr>PowerPoint Presentation</vt:lpstr>
      <vt:lpstr>PowerPoint Presentation</vt:lpstr>
      <vt:lpstr>HRSA</vt:lpstr>
      <vt:lpstr>Intergovernmental Agreement</vt:lpstr>
      <vt:lpstr>Overview </vt:lpstr>
      <vt:lpstr>PowerPoint Presentation</vt:lpstr>
      <vt:lpstr>PowerPoint Presentation</vt:lpstr>
      <vt:lpstr>HRSA Requirement:</vt:lpstr>
      <vt:lpstr>PLWH Members</vt:lpstr>
      <vt:lpstr>Grounds for Removal</vt:lpstr>
      <vt:lpstr>PowerPoint Presentation</vt:lpstr>
      <vt:lpstr>PowerPoint Presentation</vt:lpstr>
      <vt:lpstr>PowerPoint Presentation</vt:lpstr>
      <vt:lpstr>PowerPoint Presentation</vt:lpstr>
      <vt:lpstr>Questions/Comments  Thank you for your time today! We hope to see you again soon. </vt:lpstr>
    </vt:vector>
  </TitlesOfParts>
  <Company>New Solutions, 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to:</dc:title>
  <dc:creator>Charlotte Tobias</dc:creator>
  <cp:lastModifiedBy>Ryan White Council</cp:lastModifiedBy>
  <cp:revision>62</cp:revision>
  <cp:lastPrinted>2019-10-10T02:13:53Z</cp:lastPrinted>
  <dcterms:created xsi:type="dcterms:W3CDTF">2004-04-23T14:06:09Z</dcterms:created>
  <dcterms:modified xsi:type="dcterms:W3CDTF">2019-10-10T02:42:20Z</dcterms:modified>
</cp:coreProperties>
</file>