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3"/>
  </p:notesMasterIdLst>
  <p:sldIdLst>
    <p:sldId id="256" r:id="rId5"/>
    <p:sldId id="278" r:id="rId6"/>
    <p:sldId id="279" r:id="rId7"/>
    <p:sldId id="280" r:id="rId8"/>
    <p:sldId id="281" r:id="rId9"/>
    <p:sldId id="283" r:id="rId10"/>
    <p:sldId id="284"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75" d="100"/>
          <a:sy n="75" d="100"/>
        </p:scale>
        <p:origin x="63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9/7/2021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aidsinfo.nih.gov/guidelines" TargetMode="External"/><Relationship Id="rId5" Type="http://schemas.openxmlformats.org/officeDocument/2006/relationships/hyperlink" Target="https://careacttarget.org/" TargetMode="External"/><Relationship Id="rId4" Type="http://schemas.openxmlformats.org/officeDocument/2006/relationships/hyperlink" Target="http://hab.hrsa.gov/manageyourgrant/granteebasic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3274"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anchor="b">
            <a:normAutofit/>
          </a:bodyPr>
          <a:lstStyle/>
          <a:p>
            <a:pPr algn="l"/>
            <a:r>
              <a:rPr lang="en-US" dirty="0">
                <a:solidFill>
                  <a:srgbClr val="FFFFFF"/>
                </a:solidFill>
              </a:rPr>
              <a:t>Service Standards </a:t>
            </a: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anchor="t">
            <a:normAutofit/>
          </a:bodyPr>
          <a:lstStyle/>
          <a:p>
            <a:r>
              <a:rPr lang="en-US" dirty="0">
                <a:solidFill>
                  <a:srgbClr val="FFFFFF"/>
                </a:solidFill>
              </a:rPr>
              <a:t>Ryan White HIV/AIDS Program </a:t>
            </a:r>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F89DD9C0-EA55-4AEE-9416-741A129EC5A0}"/>
              </a:ext>
            </a:extLst>
          </p:cNvPr>
          <p:cNvPicPr>
            <a:picLocks noChangeAspect="1"/>
          </p:cNvPicPr>
          <p:nvPr/>
        </p:nvPicPr>
        <p:blipFill>
          <a:blip r:embed="rId3"/>
          <a:stretch>
            <a:fillRect/>
          </a:stretch>
        </p:blipFill>
        <p:spPr>
          <a:xfrm>
            <a:off x="10117628" y="5917568"/>
            <a:ext cx="2077626" cy="938001"/>
          </a:xfrm>
          <a:prstGeom prst="rect">
            <a:avLst/>
          </a:prstGeom>
        </p:spPr>
      </p:pic>
    </p:spTree>
    <p:extLst>
      <p:ext uri="{BB962C8B-B14F-4D97-AF65-F5344CB8AC3E}">
        <p14:creationId xmlns:p14="http://schemas.microsoft.com/office/powerpoint/2010/main" val="280625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1EAB-EE2D-4175-878D-0B3F523C5D10}"/>
              </a:ext>
            </a:extLst>
          </p:cNvPr>
          <p:cNvSpPr>
            <a:spLocks noGrp="1"/>
          </p:cNvSpPr>
          <p:nvPr>
            <p:ph type="title"/>
          </p:nvPr>
        </p:nvSpPr>
        <p:spPr>
          <a:xfrm>
            <a:off x="1024128" y="585216"/>
            <a:ext cx="9720072" cy="1499616"/>
          </a:xfrm>
        </p:spPr>
        <p:txBody>
          <a:bodyPr>
            <a:normAutofit/>
          </a:bodyPr>
          <a:lstStyle/>
          <a:p>
            <a:r>
              <a:rPr lang="en-US" dirty="0"/>
              <a:t>What are service standards </a:t>
            </a:r>
          </a:p>
        </p:txBody>
      </p:sp>
      <p:pic>
        <p:nvPicPr>
          <p:cNvPr id="6" name="Picture 5">
            <a:extLst>
              <a:ext uri="{FF2B5EF4-FFF2-40B4-BE49-F238E27FC236}">
                <a16:creationId xmlns:a16="http://schemas.microsoft.com/office/drawing/2014/main" id="{DA3AA119-500B-49DE-B31A-6A0E7AC67EB3}"/>
              </a:ext>
            </a:extLst>
          </p:cNvPr>
          <p:cNvPicPr>
            <a:picLocks noChangeAspect="1"/>
          </p:cNvPicPr>
          <p:nvPr/>
        </p:nvPicPr>
        <p:blipFill>
          <a:blip r:embed="rId2"/>
          <a:stretch>
            <a:fillRect/>
          </a:stretch>
        </p:blipFill>
        <p:spPr>
          <a:xfrm>
            <a:off x="1197417" y="2610196"/>
            <a:ext cx="3082349" cy="3219164"/>
          </a:xfrm>
          <a:prstGeom prst="rect">
            <a:avLst/>
          </a:prstGeom>
        </p:spPr>
      </p:pic>
      <p:sp>
        <p:nvSpPr>
          <p:cNvPr id="3" name="Content Placeholder 2">
            <a:extLst>
              <a:ext uri="{FF2B5EF4-FFF2-40B4-BE49-F238E27FC236}">
                <a16:creationId xmlns:a16="http://schemas.microsoft.com/office/drawing/2014/main" id="{6F89070C-A034-4D75-B6F8-14678A0BC616}"/>
              </a:ext>
            </a:extLst>
          </p:cNvPr>
          <p:cNvSpPr>
            <a:spLocks noGrp="1"/>
          </p:cNvSpPr>
          <p:nvPr>
            <p:ph idx="1"/>
          </p:nvPr>
        </p:nvSpPr>
        <p:spPr>
          <a:xfrm>
            <a:off x="4089399" y="1842576"/>
            <a:ext cx="6905183" cy="4228024"/>
          </a:xfrm>
        </p:spPr>
        <p:txBody>
          <a:bodyPr>
            <a:normAutofit lnSpcReduction="10000"/>
          </a:bodyPr>
          <a:lstStyle/>
          <a:p>
            <a:r>
              <a:rPr lang="en-US" sz="2000" dirty="0"/>
              <a:t>Service Standards outline the elements and expectations a RWHAP Service provider follows when implementing a specific service category. </a:t>
            </a:r>
          </a:p>
          <a:p>
            <a:r>
              <a:rPr lang="en-US" sz="2000" dirty="0"/>
              <a:t>The purpose of service standards are to ensure that all Ryan White service providers offer the same basic components of the given service category across the Bergen-Passaic TGA. </a:t>
            </a:r>
          </a:p>
          <a:p>
            <a:r>
              <a:rPr lang="en-US" sz="2000" dirty="0"/>
              <a:t>Service Standards must be consistent with applicable clinical, and/or professional guidelines, New Jersey state/local regulations and licensure requirements. </a:t>
            </a:r>
          </a:p>
          <a:p>
            <a:r>
              <a:rPr lang="en-US" sz="2000" dirty="0"/>
              <a:t>Service standards set a benchmark by which services are monitored, and contracts are developed. Each funded service category must have a unique set of service standards. There may be some overlap of service standards among two or more service categories. </a:t>
            </a:r>
          </a:p>
        </p:txBody>
      </p:sp>
      <p:pic>
        <p:nvPicPr>
          <p:cNvPr id="5" name="Picture 4">
            <a:extLst>
              <a:ext uri="{FF2B5EF4-FFF2-40B4-BE49-F238E27FC236}">
                <a16:creationId xmlns:a16="http://schemas.microsoft.com/office/drawing/2014/main" id="{D68B51BA-EBCF-453B-AB2D-0D0456ADC531}"/>
              </a:ext>
            </a:extLst>
          </p:cNvPr>
          <p:cNvPicPr>
            <a:picLocks noChangeAspect="1"/>
          </p:cNvPicPr>
          <p:nvPr/>
        </p:nvPicPr>
        <p:blipFill>
          <a:blip r:embed="rId3"/>
          <a:stretch>
            <a:fillRect/>
          </a:stretch>
        </p:blipFill>
        <p:spPr>
          <a:xfrm>
            <a:off x="10744200" y="6195793"/>
            <a:ext cx="1444877" cy="652329"/>
          </a:xfrm>
          <a:prstGeom prst="rect">
            <a:avLst/>
          </a:prstGeom>
        </p:spPr>
      </p:pic>
    </p:spTree>
    <p:extLst>
      <p:ext uri="{BB962C8B-B14F-4D97-AF65-F5344CB8AC3E}">
        <p14:creationId xmlns:p14="http://schemas.microsoft.com/office/powerpoint/2010/main" val="168849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181A-90C6-4237-8BCA-246F0752A869}"/>
              </a:ext>
            </a:extLst>
          </p:cNvPr>
          <p:cNvSpPr>
            <a:spLocks noGrp="1"/>
          </p:cNvSpPr>
          <p:nvPr>
            <p:ph type="title"/>
          </p:nvPr>
        </p:nvSpPr>
        <p:spPr>
          <a:xfrm>
            <a:off x="1024128" y="585216"/>
            <a:ext cx="9720072" cy="1499616"/>
          </a:xfrm>
        </p:spPr>
        <p:txBody>
          <a:bodyPr>
            <a:normAutofit/>
          </a:bodyPr>
          <a:lstStyle/>
          <a:p>
            <a:r>
              <a:rPr lang="en-US" dirty="0"/>
              <a:t>How are Service Standards Developed?</a:t>
            </a:r>
          </a:p>
        </p:txBody>
      </p:sp>
      <p:pic>
        <p:nvPicPr>
          <p:cNvPr id="8" name="Graphic 7" descr="Presentation with Checklist">
            <a:extLst>
              <a:ext uri="{FF2B5EF4-FFF2-40B4-BE49-F238E27FC236}">
                <a16:creationId xmlns:a16="http://schemas.microsoft.com/office/drawing/2014/main" id="{6F1ACB98-DDE7-495A-96C1-8AFC6EE46C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179" y="1835488"/>
            <a:ext cx="4642434" cy="492438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Content Placeholder 2">
            <a:extLst>
              <a:ext uri="{FF2B5EF4-FFF2-40B4-BE49-F238E27FC236}">
                <a16:creationId xmlns:a16="http://schemas.microsoft.com/office/drawing/2014/main" id="{8F0A2E2D-DD38-45BD-A447-BE5BCDE5C1BB}"/>
              </a:ext>
            </a:extLst>
          </p:cNvPr>
          <p:cNvSpPr>
            <a:spLocks noGrp="1"/>
          </p:cNvSpPr>
          <p:nvPr>
            <p:ph idx="1"/>
          </p:nvPr>
        </p:nvSpPr>
        <p:spPr>
          <a:xfrm>
            <a:off x="5063613" y="2286000"/>
            <a:ext cx="5680587" cy="4023360"/>
          </a:xfrm>
        </p:spPr>
        <p:txBody>
          <a:bodyPr>
            <a:normAutofit/>
          </a:bodyPr>
          <a:lstStyle/>
          <a:p>
            <a:r>
              <a:rPr lang="en-US" dirty="0"/>
              <a:t>For RWHAP Part A grantees, developing service standards is a shared responsibility, typically led by the Planning Council</a:t>
            </a:r>
          </a:p>
          <a:p>
            <a:r>
              <a:rPr lang="en-US" dirty="0"/>
              <a:t>For Parts A, service standards should, at minimum, also follow the programmatic and fiscal management requirements outlined in the Part A and B National Monitoring Standards. </a:t>
            </a:r>
          </a:p>
        </p:txBody>
      </p:sp>
      <p:pic>
        <p:nvPicPr>
          <p:cNvPr id="4" name="Picture 3">
            <a:extLst>
              <a:ext uri="{FF2B5EF4-FFF2-40B4-BE49-F238E27FC236}">
                <a16:creationId xmlns:a16="http://schemas.microsoft.com/office/drawing/2014/main" id="{50F6C2FB-34A7-48BE-96E6-8ACE2F65397B}"/>
              </a:ext>
            </a:extLst>
          </p:cNvPr>
          <p:cNvPicPr>
            <a:picLocks noChangeAspect="1"/>
          </p:cNvPicPr>
          <p:nvPr/>
        </p:nvPicPr>
        <p:blipFill>
          <a:blip r:embed="rId4"/>
          <a:stretch>
            <a:fillRect/>
          </a:stretch>
        </p:blipFill>
        <p:spPr>
          <a:xfrm>
            <a:off x="10744200" y="6198243"/>
            <a:ext cx="1447800" cy="655184"/>
          </a:xfrm>
          <a:prstGeom prst="rect">
            <a:avLst/>
          </a:prstGeom>
        </p:spPr>
      </p:pic>
    </p:spTree>
    <p:extLst>
      <p:ext uri="{BB962C8B-B14F-4D97-AF65-F5344CB8AC3E}">
        <p14:creationId xmlns:p14="http://schemas.microsoft.com/office/powerpoint/2010/main" val="337069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31C0-B909-4933-9BF0-787F8C0331CC}"/>
              </a:ext>
            </a:extLst>
          </p:cNvPr>
          <p:cNvSpPr>
            <a:spLocks noGrp="1"/>
          </p:cNvSpPr>
          <p:nvPr>
            <p:ph type="title"/>
          </p:nvPr>
        </p:nvSpPr>
        <p:spPr/>
        <p:txBody>
          <a:bodyPr/>
          <a:lstStyle/>
          <a:p>
            <a:r>
              <a:rPr lang="en-US" dirty="0"/>
              <a:t>Service standards should address </a:t>
            </a:r>
          </a:p>
        </p:txBody>
      </p:sp>
      <p:sp>
        <p:nvSpPr>
          <p:cNvPr id="3" name="Content Placeholder 2">
            <a:extLst>
              <a:ext uri="{FF2B5EF4-FFF2-40B4-BE49-F238E27FC236}">
                <a16:creationId xmlns:a16="http://schemas.microsoft.com/office/drawing/2014/main" id="{30E89B10-6B10-41D8-AB90-5533425F86E5}"/>
              </a:ext>
            </a:extLst>
          </p:cNvPr>
          <p:cNvSpPr>
            <a:spLocks noGrp="1"/>
          </p:cNvSpPr>
          <p:nvPr>
            <p:ph sz="half" idx="1"/>
          </p:nvPr>
        </p:nvSpPr>
        <p:spPr/>
        <p:txBody>
          <a:bodyPr>
            <a:normAutofit lnSpcReduction="10000"/>
          </a:bodyPr>
          <a:lstStyle/>
          <a:p>
            <a:pPr>
              <a:buFont typeface="Wingdings" panose="05000000000000000000" pitchFamily="2" charset="2"/>
              <a:buChar char="Ø"/>
            </a:pPr>
            <a:r>
              <a:rPr lang="en-US" dirty="0"/>
              <a:t>Service Category Definition </a:t>
            </a:r>
          </a:p>
          <a:p>
            <a:pPr>
              <a:buFont typeface="Wingdings" panose="05000000000000000000" pitchFamily="2" charset="2"/>
              <a:buChar char="Ø"/>
            </a:pPr>
            <a:r>
              <a:rPr lang="en-US" dirty="0"/>
              <a:t>Intake and Eligibility </a:t>
            </a:r>
          </a:p>
          <a:p>
            <a:pPr>
              <a:buFont typeface="Wingdings" panose="05000000000000000000" pitchFamily="2" charset="2"/>
              <a:buChar char="Ø"/>
            </a:pPr>
            <a:r>
              <a:rPr lang="en-US" dirty="0"/>
              <a:t>Key Services Components and Activities </a:t>
            </a:r>
          </a:p>
          <a:p>
            <a:pPr>
              <a:buFont typeface="Wingdings" panose="05000000000000000000" pitchFamily="2" charset="2"/>
              <a:buChar char="Ø"/>
            </a:pPr>
            <a:r>
              <a:rPr lang="en-US" dirty="0"/>
              <a:t>Personnel Qualifications (including licensure)</a:t>
            </a:r>
          </a:p>
          <a:p>
            <a:pPr>
              <a:buFont typeface="Wingdings" panose="05000000000000000000" pitchFamily="2" charset="2"/>
              <a:buChar char="Ø"/>
            </a:pPr>
            <a:r>
              <a:rPr lang="en-US" dirty="0"/>
              <a:t>Assessment and Service Plan</a:t>
            </a:r>
          </a:p>
          <a:p>
            <a:pPr>
              <a:buFont typeface="Wingdings" panose="05000000000000000000" pitchFamily="2" charset="2"/>
              <a:buChar char="Ø"/>
            </a:pPr>
            <a:r>
              <a:rPr lang="en-US" dirty="0"/>
              <a:t>Transition and Discharge </a:t>
            </a:r>
          </a:p>
          <a:p>
            <a:pPr>
              <a:buFont typeface="Wingdings" panose="05000000000000000000" pitchFamily="2" charset="2"/>
              <a:buChar char="Ø"/>
            </a:pPr>
            <a:r>
              <a:rPr lang="en-US" dirty="0"/>
              <a:t>Case Closure Protocol </a:t>
            </a:r>
          </a:p>
          <a:p>
            <a:pPr>
              <a:buFont typeface="Wingdings" panose="05000000000000000000" pitchFamily="2" charset="2"/>
              <a:buChar char="Ø"/>
            </a:pPr>
            <a:r>
              <a:rPr lang="en-US" dirty="0"/>
              <a:t>Client Rights and Responsibilities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4" name="Content Placeholder 3">
            <a:extLst>
              <a:ext uri="{FF2B5EF4-FFF2-40B4-BE49-F238E27FC236}">
                <a16:creationId xmlns:a16="http://schemas.microsoft.com/office/drawing/2014/main" id="{02D2955F-C556-4E3A-AC9F-EAF947C85437}"/>
              </a:ext>
            </a:extLst>
          </p:cNvPr>
          <p:cNvSpPr>
            <a:spLocks noGrp="1"/>
          </p:cNvSpPr>
          <p:nvPr>
            <p:ph sz="half" idx="2"/>
          </p:nvPr>
        </p:nvSpPr>
        <p:spPr/>
        <p:txBody>
          <a:bodyPr>
            <a:normAutofit lnSpcReduction="10000"/>
          </a:bodyPr>
          <a:lstStyle/>
          <a:p>
            <a:pPr>
              <a:buFont typeface="Wingdings" panose="05000000000000000000" pitchFamily="2" charset="2"/>
              <a:buChar char="Ø"/>
            </a:pPr>
            <a:r>
              <a:rPr lang="en-US" dirty="0"/>
              <a:t>Grievance Process</a:t>
            </a:r>
          </a:p>
          <a:p>
            <a:pPr>
              <a:buFont typeface="Wingdings" panose="05000000000000000000" pitchFamily="2" charset="2"/>
              <a:buChar char="Ø"/>
            </a:pPr>
            <a:r>
              <a:rPr lang="en-US" dirty="0"/>
              <a:t>Cultural and Linguistic Competency </a:t>
            </a:r>
          </a:p>
          <a:p>
            <a:pPr>
              <a:buFont typeface="Wingdings" panose="05000000000000000000" pitchFamily="2" charset="2"/>
              <a:buChar char="Ø"/>
            </a:pPr>
            <a:r>
              <a:rPr lang="en-US" dirty="0"/>
              <a:t>Privacy and Confidentiality (including securing records </a:t>
            </a:r>
          </a:p>
          <a:p>
            <a:pPr>
              <a:buFont typeface="Wingdings" panose="05000000000000000000" pitchFamily="2" charset="2"/>
              <a:buChar char="Ø"/>
            </a:pPr>
            <a:r>
              <a:rPr lang="en-US" dirty="0"/>
              <a:t>Recertification Requirements *</a:t>
            </a:r>
          </a:p>
          <a:p>
            <a:pPr lvl="3">
              <a:buFont typeface="Arial" panose="020B0604020202020204" pitchFamily="34" charset="0"/>
              <a:buChar char="•"/>
            </a:pPr>
            <a:r>
              <a:rPr lang="en-US" dirty="0"/>
              <a:t>Where Applicable</a:t>
            </a:r>
          </a:p>
          <a:p>
            <a:pPr>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2BB55E49-C695-42AD-96B8-0BA60C9123FD}"/>
              </a:ext>
            </a:extLst>
          </p:cNvPr>
          <p:cNvPicPr>
            <a:picLocks noChangeAspect="1"/>
          </p:cNvPicPr>
          <p:nvPr/>
        </p:nvPicPr>
        <p:blipFill>
          <a:blip r:embed="rId2"/>
          <a:stretch>
            <a:fillRect/>
          </a:stretch>
        </p:blipFill>
        <p:spPr>
          <a:xfrm>
            <a:off x="10744200" y="6202814"/>
            <a:ext cx="1447800" cy="655185"/>
          </a:xfrm>
          <a:prstGeom prst="rect">
            <a:avLst/>
          </a:prstGeom>
        </p:spPr>
      </p:pic>
    </p:spTree>
    <p:extLst>
      <p:ext uri="{BB962C8B-B14F-4D97-AF65-F5344CB8AC3E}">
        <p14:creationId xmlns:p14="http://schemas.microsoft.com/office/powerpoint/2010/main" val="423379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CC3F-D216-42B4-B722-12EA8383ED6C}"/>
              </a:ext>
            </a:extLst>
          </p:cNvPr>
          <p:cNvSpPr>
            <a:spLocks noGrp="1"/>
          </p:cNvSpPr>
          <p:nvPr>
            <p:ph type="title"/>
          </p:nvPr>
        </p:nvSpPr>
        <p:spPr/>
        <p:txBody>
          <a:bodyPr/>
          <a:lstStyle/>
          <a:p>
            <a:r>
              <a:rPr lang="en-US" dirty="0"/>
              <a:t>Why are service standards important </a:t>
            </a:r>
          </a:p>
        </p:txBody>
      </p:sp>
      <p:sp>
        <p:nvSpPr>
          <p:cNvPr id="5" name="Content Placeholder 4">
            <a:extLst>
              <a:ext uri="{FF2B5EF4-FFF2-40B4-BE49-F238E27FC236}">
                <a16:creationId xmlns:a16="http://schemas.microsoft.com/office/drawing/2014/main" id="{3455349E-A602-48B5-894A-C70AA2565279}"/>
              </a:ext>
            </a:extLst>
          </p:cNvPr>
          <p:cNvSpPr>
            <a:spLocks noGrp="1"/>
          </p:cNvSpPr>
          <p:nvPr>
            <p:ph idx="1"/>
          </p:nvPr>
        </p:nvSpPr>
        <p:spPr/>
        <p:txBody>
          <a:bodyPr>
            <a:normAutofit fontScale="92500" lnSpcReduction="20000"/>
          </a:bodyPr>
          <a:lstStyle/>
          <a:p>
            <a:r>
              <a:rPr lang="en-US" dirty="0"/>
              <a:t>Service standards are important to various stakeholders, with the goal to improve client and public health outcomes. </a:t>
            </a:r>
          </a:p>
          <a:p>
            <a:pPr>
              <a:buFont typeface="Wingdings" panose="05000000000000000000" pitchFamily="2" charset="2"/>
              <a:buChar char="v"/>
            </a:pPr>
            <a:r>
              <a:rPr lang="en-US" dirty="0"/>
              <a:t> Consumers – Service standards ensure the minimal expectation for consumers accessing or receiving RWHAP funded services within a state, territory or jurisdiction. </a:t>
            </a:r>
          </a:p>
          <a:p>
            <a:pPr>
              <a:buFont typeface="Wingdings" panose="05000000000000000000" pitchFamily="2" charset="2"/>
              <a:buChar char="v"/>
            </a:pPr>
            <a:r>
              <a:rPr lang="en-US" dirty="0"/>
              <a:t> Service Providers – Services standards define the core components of a service category to be included in the model of service delivery for each funded service category. </a:t>
            </a:r>
          </a:p>
          <a:p>
            <a:pPr>
              <a:buFont typeface="Wingdings" panose="05000000000000000000" pitchFamily="2" charset="2"/>
              <a:buChar char="v"/>
            </a:pPr>
            <a:r>
              <a:rPr lang="en-US" dirty="0"/>
              <a:t> Recipient – Recipient’s (Tom) are responsible for ensuring the development, distribution, and   use of the service standards. Service standards are important to ensure that services are provided to clients in a consistent manner across service providers. </a:t>
            </a:r>
          </a:p>
          <a:p>
            <a:pPr>
              <a:buFont typeface="Wingdings" panose="05000000000000000000" pitchFamily="2" charset="2"/>
              <a:buChar char="v"/>
            </a:pPr>
            <a:r>
              <a:rPr lang="en-US" dirty="0"/>
              <a:t> Quality Managers – Service standards are the foundation for the clinical quality management program and provide the framework and service provision from which processes and outcomes are measured. </a:t>
            </a:r>
          </a:p>
          <a:p>
            <a:pPr>
              <a:buFont typeface="Wingdings" panose="05000000000000000000" pitchFamily="2" charset="2"/>
              <a:buChar char="v"/>
            </a:pPr>
            <a:r>
              <a:rPr lang="en-US" dirty="0"/>
              <a:t> Planning Bodies (YOU ALL) – Service standards assist planning bodies with understanding what activities are being provided. </a:t>
            </a:r>
          </a:p>
        </p:txBody>
      </p:sp>
      <p:pic>
        <p:nvPicPr>
          <p:cNvPr id="6" name="Picture 5">
            <a:extLst>
              <a:ext uri="{FF2B5EF4-FFF2-40B4-BE49-F238E27FC236}">
                <a16:creationId xmlns:a16="http://schemas.microsoft.com/office/drawing/2014/main" id="{6EB09F61-4752-469C-953F-112A42864CA4}"/>
              </a:ext>
            </a:extLst>
          </p:cNvPr>
          <p:cNvPicPr>
            <a:picLocks noChangeAspect="1"/>
          </p:cNvPicPr>
          <p:nvPr/>
        </p:nvPicPr>
        <p:blipFill>
          <a:blip r:embed="rId2"/>
          <a:stretch>
            <a:fillRect/>
          </a:stretch>
        </p:blipFill>
        <p:spPr>
          <a:xfrm>
            <a:off x="10744200" y="6207223"/>
            <a:ext cx="1444877" cy="652329"/>
          </a:xfrm>
          <a:prstGeom prst="rect">
            <a:avLst/>
          </a:prstGeom>
        </p:spPr>
      </p:pic>
    </p:spTree>
    <p:extLst>
      <p:ext uri="{BB962C8B-B14F-4D97-AF65-F5344CB8AC3E}">
        <p14:creationId xmlns:p14="http://schemas.microsoft.com/office/powerpoint/2010/main" val="197400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A26D-BE12-4590-9E5B-AAD3CE1406EA}"/>
              </a:ext>
            </a:extLst>
          </p:cNvPr>
          <p:cNvSpPr>
            <a:spLocks noGrp="1"/>
          </p:cNvSpPr>
          <p:nvPr>
            <p:ph type="title"/>
          </p:nvPr>
        </p:nvSpPr>
        <p:spPr>
          <a:xfrm>
            <a:off x="1024128" y="585216"/>
            <a:ext cx="9720072" cy="1499616"/>
          </a:xfrm>
        </p:spPr>
        <p:txBody>
          <a:bodyPr>
            <a:normAutofit/>
          </a:bodyPr>
          <a:lstStyle/>
          <a:p>
            <a:r>
              <a:rPr lang="en-US" dirty="0"/>
              <a:t>How often should service standards be reviewed for accuracy and relevance </a:t>
            </a:r>
          </a:p>
        </p:txBody>
      </p:sp>
      <p:pic>
        <p:nvPicPr>
          <p:cNvPr id="7" name="Graphic 6" descr="Monthly calendar">
            <a:extLst>
              <a:ext uri="{FF2B5EF4-FFF2-40B4-BE49-F238E27FC236}">
                <a16:creationId xmlns:a16="http://schemas.microsoft.com/office/drawing/2014/main" id="{55B12AAB-3804-45D8-896E-6653584B4C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7504" y="2428255"/>
            <a:ext cx="3448851" cy="34488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Content Placeholder 4">
            <a:extLst>
              <a:ext uri="{FF2B5EF4-FFF2-40B4-BE49-F238E27FC236}">
                <a16:creationId xmlns:a16="http://schemas.microsoft.com/office/drawing/2014/main" id="{5B2BA352-D8E2-443D-B862-A504B97BE99A}"/>
              </a:ext>
            </a:extLst>
          </p:cNvPr>
          <p:cNvSpPr>
            <a:spLocks noGrp="1"/>
          </p:cNvSpPr>
          <p:nvPr>
            <p:ph idx="1"/>
          </p:nvPr>
        </p:nvSpPr>
        <p:spPr>
          <a:xfrm>
            <a:off x="5063613" y="2286000"/>
            <a:ext cx="5680587" cy="4023360"/>
          </a:xfrm>
        </p:spPr>
        <p:txBody>
          <a:bodyPr>
            <a:normAutofit/>
          </a:bodyPr>
          <a:lstStyle/>
          <a:p>
            <a:r>
              <a:rPr lang="en-US" dirty="0"/>
              <a:t>Everyday. </a:t>
            </a:r>
          </a:p>
          <a:p>
            <a:r>
              <a:rPr lang="en-US" dirty="0"/>
              <a:t>Just kidding.</a:t>
            </a:r>
          </a:p>
          <a:p>
            <a:r>
              <a:rPr lang="en-US" dirty="0"/>
              <a:t>Service standards must be reviewed regularly and updated to reflect the most current nationally recognized guidelines in HIV care and treatment and local requirements. Therefore, planning bodies and recipients should build into their annual work plan a time to review existing standards. Service standards should be publicly accessible so clients and providers can become familiar with them.</a:t>
            </a:r>
          </a:p>
        </p:txBody>
      </p:sp>
      <p:pic>
        <p:nvPicPr>
          <p:cNvPr id="8" name="Picture 7">
            <a:extLst>
              <a:ext uri="{FF2B5EF4-FFF2-40B4-BE49-F238E27FC236}">
                <a16:creationId xmlns:a16="http://schemas.microsoft.com/office/drawing/2014/main" id="{B9197690-C649-48A4-BC55-BA091669560B}"/>
              </a:ext>
            </a:extLst>
          </p:cNvPr>
          <p:cNvPicPr>
            <a:picLocks noChangeAspect="1"/>
          </p:cNvPicPr>
          <p:nvPr/>
        </p:nvPicPr>
        <p:blipFill>
          <a:blip r:embed="rId4"/>
          <a:stretch>
            <a:fillRect/>
          </a:stretch>
        </p:blipFill>
        <p:spPr>
          <a:xfrm>
            <a:off x="10744200" y="6205671"/>
            <a:ext cx="1444877" cy="652329"/>
          </a:xfrm>
          <a:prstGeom prst="rect">
            <a:avLst/>
          </a:prstGeom>
        </p:spPr>
      </p:pic>
      <p:sp>
        <p:nvSpPr>
          <p:cNvPr id="9" name="Rectangle 8">
            <a:extLst>
              <a:ext uri="{FF2B5EF4-FFF2-40B4-BE49-F238E27FC236}">
                <a16:creationId xmlns:a16="http://schemas.microsoft.com/office/drawing/2014/main" id="{203854A3-31AF-476F-B11F-95DC9A63AE74}"/>
              </a:ext>
            </a:extLst>
          </p:cNvPr>
          <p:cNvSpPr/>
          <p:nvPr/>
        </p:nvSpPr>
        <p:spPr>
          <a:xfrm>
            <a:off x="1376277" y="2887286"/>
            <a:ext cx="2911303" cy="369332"/>
          </a:xfrm>
          <a:prstGeom prst="rect">
            <a:avLst/>
          </a:prstGeom>
          <a:noFill/>
        </p:spPr>
        <p:txBody>
          <a:bodyPr wrap="square" lIns="91440" tIns="45720" rIns="91440" bIns="45720">
            <a:spAutoFit/>
          </a:bodyPr>
          <a:lstStyle/>
          <a:p>
            <a:pPr algn="ctr"/>
            <a:r>
              <a:rPr lang="en-US"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Ryan White GY Calendar</a:t>
            </a:r>
          </a:p>
        </p:txBody>
      </p:sp>
    </p:spTree>
    <p:extLst>
      <p:ext uri="{BB962C8B-B14F-4D97-AF65-F5344CB8AC3E}">
        <p14:creationId xmlns:p14="http://schemas.microsoft.com/office/powerpoint/2010/main" val="264302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7791F0-6CB5-470A-BE0F-F903AD7DF076}"/>
              </a:ext>
            </a:extLst>
          </p:cNvPr>
          <p:cNvSpPr>
            <a:spLocks noGrp="1"/>
          </p:cNvSpPr>
          <p:nvPr>
            <p:ph type="title"/>
          </p:nvPr>
        </p:nvSpPr>
        <p:spPr>
          <a:xfrm>
            <a:off x="1024128" y="4911819"/>
            <a:ext cx="9720072" cy="1499616"/>
          </a:xfrm>
        </p:spPr>
        <p:txBody>
          <a:bodyPr>
            <a:normAutofit/>
          </a:bodyPr>
          <a:lstStyle/>
          <a:p>
            <a:r>
              <a:rPr lang="en-US" dirty="0">
                <a:solidFill>
                  <a:srgbClr val="FFFFFF"/>
                </a:solidFill>
              </a:rPr>
              <a:t>How are service standards used</a:t>
            </a:r>
          </a:p>
        </p:txBody>
      </p:sp>
      <p:sp>
        <p:nvSpPr>
          <p:cNvPr id="5" name="Content Placeholder 4">
            <a:extLst>
              <a:ext uri="{FF2B5EF4-FFF2-40B4-BE49-F238E27FC236}">
                <a16:creationId xmlns:a16="http://schemas.microsoft.com/office/drawing/2014/main" id="{4FEF906A-4DA8-4AC2-8C9C-50A7DD8D9015}"/>
              </a:ext>
            </a:extLst>
          </p:cNvPr>
          <p:cNvSpPr>
            <a:spLocks noGrp="1"/>
          </p:cNvSpPr>
          <p:nvPr>
            <p:ph idx="1"/>
          </p:nvPr>
        </p:nvSpPr>
        <p:spPr>
          <a:xfrm>
            <a:off x="1024129" y="643467"/>
            <a:ext cx="4750138" cy="3606798"/>
          </a:xfrm>
        </p:spPr>
        <p:txBody>
          <a:bodyPr anchor="ctr">
            <a:normAutofit/>
          </a:bodyPr>
          <a:lstStyle/>
          <a:p>
            <a:r>
              <a:rPr lang="en-US" sz="1900" dirty="0"/>
              <a:t>Service standards should be included in Requests for Proposals when service categories are competitively bid as the service standards outline the key components of each service category, guide the implementation of each service category, and form the basis for monitoring service delivery, including site visits and chart reviews. Grantees should use service standards when conducting programmatic site visits, chart reviews, and routine monitoring of sub- recipients to determine if service providers are meeting the minimal expectations and adhering to service standards.</a:t>
            </a:r>
          </a:p>
        </p:txBody>
      </p:sp>
      <p:pic>
        <p:nvPicPr>
          <p:cNvPr id="9" name="Graphic 8" descr="Server Processes">
            <a:extLst>
              <a:ext uri="{FF2B5EF4-FFF2-40B4-BE49-F238E27FC236}">
                <a16:creationId xmlns:a16="http://schemas.microsoft.com/office/drawing/2014/main" id="{4C734C83-6ADD-4878-9FD2-9DB1D6642A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3189" y="446565"/>
            <a:ext cx="3606798" cy="3606798"/>
          </a:xfrm>
          <a:prstGeom prst="rect">
            <a:avLst/>
          </a:prstGeom>
          <a:effectLst>
            <a:innerShdw blurRad="63500" dist="50800" dir="18900000">
              <a:prstClr val="black">
                <a:alpha val="50000"/>
              </a:prstClr>
            </a:innerShdw>
          </a:effectLst>
        </p:spPr>
      </p:pic>
      <p:cxnSp>
        <p:nvCxnSpPr>
          <p:cNvPr id="23" name="Straight Connector 2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AD8ED01-6D2F-4A66-952E-82DFD2109222}"/>
              </a:ext>
            </a:extLst>
          </p:cNvPr>
          <p:cNvPicPr>
            <a:picLocks noChangeAspect="1"/>
          </p:cNvPicPr>
          <p:nvPr/>
        </p:nvPicPr>
        <p:blipFill>
          <a:blip r:embed="rId4"/>
          <a:stretch>
            <a:fillRect/>
          </a:stretch>
        </p:blipFill>
        <p:spPr>
          <a:xfrm>
            <a:off x="10747123" y="13998"/>
            <a:ext cx="1444877" cy="652329"/>
          </a:xfrm>
          <a:prstGeom prst="rect">
            <a:avLst/>
          </a:prstGeom>
        </p:spPr>
      </p:pic>
    </p:spTree>
    <p:extLst>
      <p:ext uri="{BB962C8B-B14F-4D97-AF65-F5344CB8AC3E}">
        <p14:creationId xmlns:p14="http://schemas.microsoft.com/office/powerpoint/2010/main" val="53110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2575-3B57-4F46-AE11-EB54D8556247}"/>
              </a:ext>
            </a:extLst>
          </p:cNvPr>
          <p:cNvSpPr>
            <a:spLocks noGrp="1"/>
          </p:cNvSpPr>
          <p:nvPr>
            <p:ph type="title"/>
          </p:nvPr>
        </p:nvSpPr>
        <p:spPr>
          <a:xfrm>
            <a:off x="1024128" y="585216"/>
            <a:ext cx="9720072" cy="1499616"/>
          </a:xfrm>
        </p:spPr>
        <p:txBody>
          <a:bodyPr>
            <a:normAutofit/>
          </a:bodyPr>
          <a:lstStyle/>
          <a:p>
            <a:r>
              <a:rPr lang="en-US" dirty="0"/>
              <a:t>Resources for developing service standards</a:t>
            </a:r>
          </a:p>
        </p:txBody>
      </p:sp>
      <p:pic>
        <p:nvPicPr>
          <p:cNvPr id="9" name="Graphic 8" descr="Books">
            <a:extLst>
              <a:ext uri="{FF2B5EF4-FFF2-40B4-BE49-F238E27FC236}">
                <a16:creationId xmlns:a16="http://schemas.microsoft.com/office/drawing/2014/main" id="{B374B192-245B-49E4-BED7-1736FA9DA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5085" y="2382001"/>
            <a:ext cx="3448851" cy="3448851"/>
          </a:xfrm>
          <a:prstGeom prst="rect">
            <a:avLst/>
          </a:prstGeom>
        </p:spPr>
      </p:pic>
      <p:sp>
        <p:nvSpPr>
          <p:cNvPr id="5" name="Content Placeholder 4">
            <a:extLst>
              <a:ext uri="{FF2B5EF4-FFF2-40B4-BE49-F238E27FC236}">
                <a16:creationId xmlns:a16="http://schemas.microsoft.com/office/drawing/2014/main" id="{B8A5D0D8-FB89-431F-8168-6C8A408304DB}"/>
              </a:ext>
            </a:extLst>
          </p:cNvPr>
          <p:cNvSpPr>
            <a:spLocks noGrp="1"/>
          </p:cNvSpPr>
          <p:nvPr>
            <p:ph idx="1"/>
          </p:nvPr>
        </p:nvSpPr>
        <p:spPr>
          <a:xfrm>
            <a:off x="5063613" y="2286000"/>
            <a:ext cx="5680587" cy="4023360"/>
          </a:xfrm>
        </p:spPr>
        <p:txBody>
          <a:bodyPr>
            <a:normAutofit fontScale="62500" lnSpcReduction="20000"/>
          </a:bodyPr>
          <a:lstStyle/>
          <a:p>
            <a:pPr>
              <a:buFont typeface="Wingdings" panose="05000000000000000000" pitchFamily="2" charset="2"/>
              <a:buChar char="v"/>
            </a:pPr>
            <a:r>
              <a:rPr lang="en-US" sz="1700" b="1" dirty="0"/>
              <a:t>RWHAP National Monitoring Standards</a:t>
            </a:r>
          </a:p>
          <a:p>
            <a:r>
              <a:rPr lang="en-US" sz="1700" dirty="0"/>
              <a:t>The National Monitoring Standards are designed to help RWHAP Part A and B (including AIDS Drug Assistance Program) grantees meet federal requirements for program and fiscal management, monitoring, and reporting to improve program efficiency and responsiveness.</a:t>
            </a:r>
          </a:p>
          <a:p>
            <a:r>
              <a:rPr lang="en-US" sz="1700" dirty="0">
                <a:hlinkClick r:id="rId4"/>
              </a:rPr>
              <a:t>http://hab.hrsa.gov/manageyourgrant/granteebasics.html</a:t>
            </a:r>
            <a:endParaRPr lang="en-US" sz="1700" dirty="0"/>
          </a:p>
          <a:p>
            <a:pPr>
              <a:buFont typeface="Wingdings" panose="05000000000000000000" pitchFamily="2" charset="2"/>
              <a:buChar char="v"/>
            </a:pPr>
            <a:r>
              <a:rPr lang="en-US" sz="1700" b="1" dirty="0"/>
              <a:t>HIV/AIDS Bureau TARGET Center</a:t>
            </a:r>
          </a:p>
          <a:p>
            <a:r>
              <a:rPr lang="en-US" sz="1700" dirty="0"/>
              <a:t>The TARGET Center has samples of ‘standards of care’ established by various grantees within the RWHAP Program which may be adapted to other jurisdictions.</a:t>
            </a:r>
          </a:p>
          <a:p>
            <a:r>
              <a:rPr lang="en-US" sz="1700" dirty="0">
                <a:hlinkClick r:id="rId5"/>
              </a:rPr>
              <a:t>https://careacttarget.org</a:t>
            </a:r>
            <a:endParaRPr lang="en-US" sz="1700" dirty="0"/>
          </a:p>
          <a:p>
            <a:endParaRPr lang="en-US" sz="1700" dirty="0"/>
          </a:p>
          <a:p>
            <a:pPr>
              <a:buFont typeface="Wingdings" panose="05000000000000000000" pitchFamily="2" charset="2"/>
              <a:buChar char="v"/>
            </a:pPr>
            <a:r>
              <a:rPr lang="en-US" sz="1700" b="1" dirty="0"/>
              <a:t>U.S. Department of Health and Human Services Clinical Guidelines for the Treatment of HIV/AIDS</a:t>
            </a:r>
          </a:p>
          <a:p>
            <a:r>
              <a:rPr lang="en-US" sz="1700" dirty="0"/>
              <a:t>The U.S. Department of Health and Human Services (HHS) issues a series of guidelines to help clinicians treat people with HIV in the United States. Clinical guidelines outline the science and recommendations for treatment of HIV disease (e.g., antiretroviral therapy, opportunistic infection treatment and prophylaxis) as well as guidelines for conducting HIV testing and counseling. Developed by various panels of clinical experts, these are frequently updated and should be accessed directly at the AIDS Info Web site.</a:t>
            </a:r>
          </a:p>
          <a:p>
            <a:r>
              <a:rPr lang="en-US" sz="1700" dirty="0">
                <a:hlinkClick r:id="rId6"/>
              </a:rPr>
              <a:t>http://aidsinfo.nih.gov/guidelines</a:t>
            </a:r>
            <a:endParaRPr lang="en-US" sz="1700" dirty="0"/>
          </a:p>
          <a:p>
            <a:endParaRPr lang="en-US" sz="1700" dirty="0"/>
          </a:p>
        </p:txBody>
      </p:sp>
      <p:pic>
        <p:nvPicPr>
          <p:cNvPr id="7" name="Picture 6">
            <a:extLst>
              <a:ext uri="{FF2B5EF4-FFF2-40B4-BE49-F238E27FC236}">
                <a16:creationId xmlns:a16="http://schemas.microsoft.com/office/drawing/2014/main" id="{CDB5E802-FF6C-494E-9379-46864F13C4FB}"/>
              </a:ext>
            </a:extLst>
          </p:cNvPr>
          <p:cNvPicPr>
            <a:picLocks noChangeAspect="1"/>
          </p:cNvPicPr>
          <p:nvPr/>
        </p:nvPicPr>
        <p:blipFill>
          <a:blip r:embed="rId7"/>
          <a:stretch>
            <a:fillRect/>
          </a:stretch>
        </p:blipFill>
        <p:spPr>
          <a:xfrm>
            <a:off x="10744200" y="6205671"/>
            <a:ext cx="1444877" cy="652329"/>
          </a:xfrm>
          <a:prstGeom prst="rect">
            <a:avLst/>
          </a:prstGeom>
        </p:spPr>
      </p:pic>
    </p:spTree>
    <p:extLst>
      <p:ext uri="{BB962C8B-B14F-4D97-AF65-F5344CB8AC3E}">
        <p14:creationId xmlns:p14="http://schemas.microsoft.com/office/powerpoint/2010/main" val="2226404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A2F88-55C5-4ED1-9541-807C65424763}">
  <ds:schemaRefs>
    <ds:schemaRef ds:uri="http://purl.org/dc/dcmitype/"/>
    <ds:schemaRef ds:uri="http://schemas.microsoft.com/office/2006/documentManagement/types"/>
    <ds:schemaRef ds:uri="http://schemas.microsoft.com/office/infopath/2007/PartnerControls"/>
    <ds:schemaRef ds:uri="71af3243-3dd4-4a8d-8c0d-dd76da1f02a5"/>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805</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Tw Cen MT</vt:lpstr>
      <vt:lpstr>Tw Cen MT Condensed</vt:lpstr>
      <vt:lpstr>Wingdings</vt:lpstr>
      <vt:lpstr>Wingdings 3</vt:lpstr>
      <vt:lpstr>Integral</vt:lpstr>
      <vt:lpstr>Service Standards </vt:lpstr>
      <vt:lpstr>What are service standards </vt:lpstr>
      <vt:lpstr>How are Service Standards Developed?</vt:lpstr>
      <vt:lpstr>Service standards should address </vt:lpstr>
      <vt:lpstr>Why are service standards important </vt:lpstr>
      <vt:lpstr>How often should service standards be reviewed for accuracy and relevance </vt:lpstr>
      <vt:lpstr>How are service standards used</vt:lpstr>
      <vt:lpstr>Resources for developing service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2019-11-14T14:59:44Z</dcterms:created>
  <dcterms:modified xsi:type="dcterms:W3CDTF">2021-09-07T14:40:35Z</dcterms:modified>
</cp:coreProperties>
</file>